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9"/>
  </p:notesMasterIdLst>
  <p:sldIdLst>
    <p:sldId id="369" r:id="rId5"/>
    <p:sldId id="436" r:id="rId6"/>
    <p:sldId id="432" r:id="rId7"/>
    <p:sldId id="394" r:id="rId8"/>
    <p:sldId id="289" r:id="rId9"/>
    <p:sldId id="290" r:id="rId10"/>
    <p:sldId id="395" r:id="rId11"/>
    <p:sldId id="321" r:id="rId12"/>
    <p:sldId id="294" r:id="rId13"/>
    <p:sldId id="412" r:id="rId14"/>
    <p:sldId id="400" r:id="rId15"/>
    <p:sldId id="396" r:id="rId16"/>
    <p:sldId id="397" r:id="rId17"/>
    <p:sldId id="398" r:id="rId18"/>
    <p:sldId id="295" r:id="rId19"/>
    <p:sldId id="401" r:id="rId20"/>
    <p:sldId id="438" r:id="rId21"/>
    <p:sldId id="417" r:id="rId22"/>
    <p:sldId id="418" r:id="rId23"/>
    <p:sldId id="404" r:id="rId24"/>
    <p:sldId id="402" r:id="rId25"/>
    <p:sldId id="406" r:id="rId26"/>
    <p:sldId id="296" r:id="rId27"/>
    <p:sldId id="411" r:id="rId28"/>
    <p:sldId id="413" r:id="rId29"/>
    <p:sldId id="414" r:id="rId30"/>
    <p:sldId id="416" r:id="rId31"/>
    <p:sldId id="433" r:id="rId32"/>
    <p:sldId id="434" r:id="rId33"/>
    <p:sldId id="435" r:id="rId34"/>
    <p:sldId id="420" r:id="rId35"/>
    <p:sldId id="437" r:id="rId36"/>
    <p:sldId id="405" r:id="rId37"/>
    <p:sldId id="421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나눔고딕" panose="020D0604000000000000" pitchFamily="50" charset="-127"/>
      <p:regular r:id="rId41"/>
      <p:bold r:id="rId42"/>
    </p:embeddedFont>
    <p:embeddedFont>
      <p:font typeface="나눔스퀘어_ac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C7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4" autoAdjust="0"/>
    <p:restoredTop sz="87986" autoAdjust="0"/>
  </p:normalViewPr>
  <p:slideViewPr>
    <p:cSldViewPr snapToGrid="0">
      <p:cViewPr varScale="1">
        <p:scale>
          <a:sx n="82" d="100"/>
          <a:sy n="82" d="100"/>
        </p:scale>
        <p:origin x="11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IAI\Dropbox\&#52636;&#51109;&#49436;&#47448;\20200416-0615(&#50900;)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ROC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594878346850349"/>
          <c:y val="0.17171296296296296"/>
          <c:w val="0.70321291461442559"/>
          <c:h val="0.6227161708953047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TRR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Sheet1!$C$3:$C$13</c:f>
              <c:numCache>
                <c:formatCode>General</c:formatCode>
                <c:ptCount val="11"/>
                <c:pt idx="0">
                  <c:v>0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1</c:v>
                </c:pt>
                <c:pt idx="10">
                  <c:v>1</c:v>
                </c:pt>
              </c:numCache>
            </c:numRef>
          </c:xVal>
          <c:yVal>
            <c:numRef>
              <c:f>Sheet1!$D$3:$D$13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0.8</c:v>
                </c:pt>
                <c:pt idx="8">
                  <c:v>0.6</c:v>
                </c:pt>
                <c:pt idx="9">
                  <c:v>0.4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36-4E33-A96A-0B4ED4737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7591103"/>
        <c:axId val="1477591519"/>
      </c:scatterChart>
      <c:valAx>
        <c:axId val="147759110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TAR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7591519"/>
        <c:crosses val="autoZero"/>
        <c:crossBetween val="midCat"/>
      </c:valAx>
      <c:valAx>
        <c:axId val="147759151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TRR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7591103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ROC Curve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'[20200416-0615(월).xls]Sheet1'!$B$2:$B$12</c:f>
              <c:numCache>
                <c:formatCode>General</c:formatCode>
                <c:ptCount val="11"/>
                <c:pt idx="0">
                  <c:v>0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</c:numCache>
            </c:numRef>
          </c:xVal>
          <c:yVal>
            <c:numRef>
              <c:f>'[20200416-0615(월).xls]Sheet1'!$C$2:$C$12</c:f>
              <c:numCache>
                <c:formatCode>General</c:formatCode>
                <c:ptCount val="11"/>
                <c:pt idx="0">
                  <c:v>1</c:v>
                </c:pt>
                <c:pt idx="1">
                  <c:v>0.8</c:v>
                </c:pt>
                <c:pt idx="2">
                  <c:v>0.8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0.4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22-4330-B45C-32AF5416E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7221199"/>
        <c:axId val="401406687"/>
      </c:scatterChart>
      <c:valAx>
        <c:axId val="497221199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TPIR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1406687"/>
        <c:crosses val="autoZero"/>
        <c:crossBetween val="midCat"/>
      </c:valAx>
      <c:valAx>
        <c:axId val="4014066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TNIR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7221199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BFDA7-0FEB-426D-8BFD-3C51D951314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C473-102A-472F-9521-B96B8A9ECD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6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CC473-102A-472F-9521-B96B8A9ECD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28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28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71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2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9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32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914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09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86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3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5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0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1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836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72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86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29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12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8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35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6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514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2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3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68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8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6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15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1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24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3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4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4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6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4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4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FC570-7F7C-4CCF-858A-550F093EABF5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4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20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2039473" y="5694995"/>
              <a:ext cx="9706476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Facial Recognition</a:t>
              </a:r>
              <a:endParaRPr lang="en-US" altLang="ko-KR" sz="36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076058" y="475005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CBA0BFF-41F7-4490-B8E5-5375D110B7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154350" y="2550166"/>
            <a:ext cx="2724466" cy="13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511212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주요흐름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512020" y="1155470"/>
            <a:ext cx="10779561" cy="1169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Verification :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쌍의 </a:t>
            </a:r>
            <a:r>
              <a:rPr lang="ko-KR" altLang="en-US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얼굴이미지가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같은 사람인지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사람인지 판별하는 기술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사람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Positive Pair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사람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Negative Pair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8E663-3D7C-4176-A49F-FFD18C08C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2" y="4105042"/>
            <a:ext cx="1478568" cy="14785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D490F9-5700-4AA9-AED4-55EB9DC92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2" y="2626474"/>
            <a:ext cx="1478568" cy="147856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A9CE83-4DED-48A3-B347-983541F9B459}"/>
              </a:ext>
            </a:extLst>
          </p:cNvPr>
          <p:cNvCxnSpPr/>
          <p:nvPr/>
        </p:nvCxnSpPr>
        <p:spPr>
          <a:xfrm>
            <a:off x="2101720" y="4192128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05E0F05-E5C0-4A73-8B5B-F3B4FCCA3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8" y="4144440"/>
            <a:ext cx="1478568" cy="14785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C59497-7557-49EC-941B-01D591478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8" y="2665872"/>
            <a:ext cx="1478568" cy="147856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E4DC7D-AD4E-45C5-B1EC-0F2A58A271CF}"/>
              </a:ext>
            </a:extLst>
          </p:cNvPr>
          <p:cNvCxnSpPr/>
          <p:nvPr/>
        </p:nvCxnSpPr>
        <p:spPr>
          <a:xfrm>
            <a:off x="4137636" y="4231526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42ACF7-17DE-4890-955A-B3C352CD2403}"/>
              </a:ext>
            </a:extLst>
          </p:cNvPr>
          <p:cNvSpPr/>
          <p:nvPr/>
        </p:nvSpPr>
        <p:spPr>
          <a:xfrm>
            <a:off x="3013165" y="2844713"/>
            <a:ext cx="918965" cy="958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3DEF2-8FD1-4EFC-BE60-94F58F6582AF}"/>
              </a:ext>
            </a:extLst>
          </p:cNvPr>
          <p:cNvSpPr/>
          <p:nvPr/>
        </p:nvSpPr>
        <p:spPr>
          <a:xfrm>
            <a:off x="2938869" y="4365093"/>
            <a:ext cx="918965" cy="958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CF8621E-47BE-4E30-900F-0902BAABE7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5239" r="18924" b="20253"/>
          <a:stretch/>
        </p:blipFill>
        <p:spPr>
          <a:xfrm>
            <a:off x="4699473" y="4197046"/>
            <a:ext cx="1422103" cy="1476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603A632-17B5-4039-843C-B6C2ACF528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9" t="11780" r="13899" b="23396"/>
          <a:stretch/>
        </p:blipFill>
        <p:spPr>
          <a:xfrm>
            <a:off x="4700980" y="2738287"/>
            <a:ext cx="1415170" cy="147600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9F8575-727A-4FD5-B973-041578CF4B81}"/>
              </a:ext>
            </a:extLst>
          </p:cNvPr>
          <p:cNvCxnSpPr/>
          <p:nvPr/>
        </p:nvCxnSpPr>
        <p:spPr>
          <a:xfrm>
            <a:off x="6149982" y="4279214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F8E19A0-82D4-430D-9100-160F0761E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349" y="4192128"/>
            <a:ext cx="1476000" cy="147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EB45734-68F0-4DE3-87D6-648E8E7FA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3858" y="2721124"/>
            <a:ext cx="1476000" cy="147600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D20837-0447-4BB9-8C9D-844A40AED344}"/>
              </a:ext>
            </a:extLst>
          </p:cNvPr>
          <p:cNvCxnSpPr>
            <a:cxnSpLocks/>
          </p:cNvCxnSpPr>
          <p:nvPr/>
        </p:nvCxnSpPr>
        <p:spPr>
          <a:xfrm>
            <a:off x="8275251" y="4239186"/>
            <a:ext cx="4877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0688AE-561E-4DAE-B4B6-890E49FEB9AF}"/>
              </a:ext>
            </a:extLst>
          </p:cNvPr>
          <p:cNvSpPr txBox="1"/>
          <p:nvPr/>
        </p:nvSpPr>
        <p:spPr>
          <a:xfrm>
            <a:off x="8760025" y="4046860"/>
            <a:ext cx="23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Distance = 0.1965</a:t>
            </a:r>
            <a:endParaRPr lang="ko-KR" altLang="en-US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7F4A87-997C-4665-9B86-9E5ED9CD4B22}"/>
              </a:ext>
            </a:extLst>
          </p:cNvPr>
          <p:cNvCxnSpPr>
            <a:cxnSpLocks/>
          </p:cNvCxnSpPr>
          <p:nvPr/>
        </p:nvCxnSpPr>
        <p:spPr>
          <a:xfrm>
            <a:off x="10799951" y="4239186"/>
            <a:ext cx="4446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56905F-A9A4-4F36-94DB-DFB1CA860877}"/>
              </a:ext>
            </a:extLst>
          </p:cNvPr>
          <p:cNvSpPr txBox="1"/>
          <p:nvPr/>
        </p:nvSpPr>
        <p:spPr>
          <a:xfrm>
            <a:off x="11291581" y="4053209"/>
            <a:ext cx="100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Same!</a:t>
            </a:r>
            <a:endParaRPr lang="ko-KR" altLang="en-US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C13220-0A11-4A12-B4F8-3D4ED132F1C0}"/>
              </a:ext>
            </a:extLst>
          </p:cNvPr>
          <p:cNvSpPr txBox="1"/>
          <p:nvPr/>
        </p:nvSpPr>
        <p:spPr>
          <a:xfrm>
            <a:off x="1866417" y="5730222"/>
            <a:ext cx="1146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Detection</a:t>
            </a:r>
            <a:endParaRPr lang="ko-KR" altLang="en-US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76E725-777B-4886-9711-6A503BA7C1FC}"/>
              </a:ext>
            </a:extLst>
          </p:cNvPr>
          <p:cNvSpPr txBox="1"/>
          <p:nvPr/>
        </p:nvSpPr>
        <p:spPr>
          <a:xfrm>
            <a:off x="3932130" y="5724846"/>
            <a:ext cx="76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Crop</a:t>
            </a:r>
            <a:endParaRPr lang="ko-KR" altLang="en-US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B8A10-D834-4F9F-9DD9-348057F2EA08}"/>
              </a:ext>
            </a:extLst>
          </p:cNvPr>
          <p:cNvSpPr txBox="1"/>
          <p:nvPr/>
        </p:nvSpPr>
        <p:spPr>
          <a:xfrm>
            <a:off x="5901149" y="5759464"/>
            <a:ext cx="1146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Rotation</a:t>
            </a:r>
            <a:endParaRPr lang="ko-KR" altLang="en-US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BD9C6-D58D-43D3-B840-486B5A9EE946}"/>
              </a:ext>
            </a:extLst>
          </p:cNvPr>
          <p:cNvSpPr txBox="1"/>
          <p:nvPr/>
        </p:nvSpPr>
        <p:spPr>
          <a:xfrm>
            <a:off x="7997869" y="5759464"/>
            <a:ext cx="126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Recognition</a:t>
            </a:r>
            <a:endParaRPr lang="ko-KR" altLang="en-US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670EB-1C3C-4D6B-86C2-48888AB7B3F5}"/>
              </a:ext>
            </a:extLst>
          </p:cNvPr>
          <p:cNvSpPr txBox="1"/>
          <p:nvPr/>
        </p:nvSpPr>
        <p:spPr>
          <a:xfrm>
            <a:off x="9803431" y="5771012"/>
            <a:ext cx="152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Determination</a:t>
            </a:r>
            <a:endParaRPr lang="ko-KR" altLang="en-US" sz="16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82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Detection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B279EC3-47EF-4D77-934C-3B56A024E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0" y="3914947"/>
            <a:ext cx="2164773" cy="21647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CD9A966-11A9-4943-BA27-A6D77E9E1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9" y="1774132"/>
            <a:ext cx="2164773" cy="216477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668F4-F54D-4933-8EAE-4F0459290564}"/>
              </a:ext>
            </a:extLst>
          </p:cNvPr>
          <p:cNvCxnSpPr/>
          <p:nvPr/>
        </p:nvCxnSpPr>
        <p:spPr>
          <a:xfrm>
            <a:off x="2627702" y="3938905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6987C2-80E7-472D-8DD1-37C79F10DA07}"/>
              </a:ext>
            </a:extLst>
          </p:cNvPr>
          <p:cNvGrpSpPr/>
          <p:nvPr/>
        </p:nvGrpSpPr>
        <p:grpSpPr>
          <a:xfrm>
            <a:off x="3185050" y="1774131"/>
            <a:ext cx="2164773" cy="4305589"/>
            <a:chOff x="3185050" y="1774131"/>
            <a:chExt cx="2164773" cy="430558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49A821-BE42-4A8A-8F1C-C9DA0957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050" y="3914947"/>
              <a:ext cx="2164773" cy="216477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71A464B-659E-4281-9637-0C30DEBC8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050" y="1774131"/>
              <a:ext cx="2164773" cy="216477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C55C25-8EDC-4EA1-BEF7-592A02232D58}"/>
                </a:ext>
              </a:extLst>
            </p:cNvPr>
            <p:cNvSpPr/>
            <p:nvPr/>
          </p:nvSpPr>
          <p:spPr>
            <a:xfrm>
              <a:off x="3807953" y="1983736"/>
              <a:ext cx="1243018" cy="14032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10EEC23-9C16-4D47-ACD8-32054B7FA99B}"/>
                </a:ext>
              </a:extLst>
            </p:cNvPr>
            <p:cNvSpPr/>
            <p:nvPr/>
          </p:nvSpPr>
          <p:spPr>
            <a:xfrm>
              <a:off x="3683725" y="4238437"/>
              <a:ext cx="1245326" cy="1369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1D9B8EA-10D2-4BC3-B04E-032574B90912}"/>
                </a:ext>
              </a:extLst>
            </p:cNvPr>
            <p:cNvSpPr/>
            <p:nvPr/>
          </p:nvSpPr>
          <p:spPr>
            <a:xfrm>
              <a:off x="3999230" y="26853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250EE4-46AB-4B86-BFEE-B6A324981E99}"/>
                </a:ext>
              </a:extLst>
            </p:cNvPr>
            <p:cNvSpPr/>
            <p:nvPr/>
          </p:nvSpPr>
          <p:spPr>
            <a:xfrm>
              <a:off x="4392930" y="26917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5600762-050D-411F-A830-B748A06923B3}"/>
                </a:ext>
              </a:extLst>
            </p:cNvPr>
            <p:cNvSpPr/>
            <p:nvPr/>
          </p:nvSpPr>
          <p:spPr>
            <a:xfrm>
              <a:off x="4183380" y="29266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241BC79-F4A7-419C-B4BF-AAF7864938E6}"/>
                </a:ext>
              </a:extLst>
            </p:cNvPr>
            <p:cNvSpPr/>
            <p:nvPr/>
          </p:nvSpPr>
          <p:spPr>
            <a:xfrm>
              <a:off x="4069080" y="31108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A826183-3F8C-4B67-A867-580E02814A33}"/>
                </a:ext>
              </a:extLst>
            </p:cNvPr>
            <p:cNvSpPr/>
            <p:nvPr/>
          </p:nvSpPr>
          <p:spPr>
            <a:xfrm>
              <a:off x="4431030" y="31235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057E7AC-8DDF-4579-AFB3-3C788C14B09D}"/>
                </a:ext>
              </a:extLst>
            </p:cNvPr>
            <p:cNvSpPr/>
            <p:nvPr/>
          </p:nvSpPr>
          <p:spPr>
            <a:xfrm>
              <a:off x="4050030" y="48697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3E2E475-F200-43AA-B724-AA94747EE12C}"/>
                </a:ext>
              </a:extLst>
            </p:cNvPr>
            <p:cNvSpPr/>
            <p:nvPr/>
          </p:nvSpPr>
          <p:spPr>
            <a:xfrm>
              <a:off x="4443730" y="48507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7E92D8D-1E7F-454B-B17A-6D2E83A2439F}"/>
                </a:ext>
              </a:extLst>
            </p:cNvPr>
            <p:cNvSpPr/>
            <p:nvPr/>
          </p:nvSpPr>
          <p:spPr>
            <a:xfrm>
              <a:off x="4234180" y="51110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E7AEFF1-D743-4AE2-B0A8-398E9E38F104}"/>
                </a:ext>
              </a:extLst>
            </p:cNvPr>
            <p:cNvSpPr/>
            <p:nvPr/>
          </p:nvSpPr>
          <p:spPr>
            <a:xfrm>
              <a:off x="4119880" y="52952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6DE125D-EF8E-49D9-875F-04B8270119B9}"/>
                </a:ext>
              </a:extLst>
            </p:cNvPr>
            <p:cNvSpPr/>
            <p:nvPr/>
          </p:nvSpPr>
          <p:spPr>
            <a:xfrm>
              <a:off x="4481830" y="53079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9A7BCB2F-3F4C-40D8-A62E-C5AFD66EAF9A}"/>
              </a:ext>
            </a:extLst>
          </p:cNvPr>
          <p:cNvSpPr txBox="1">
            <a:spLocks/>
          </p:cNvSpPr>
          <p:nvPr/>
        </p:nvSpPr>
        <p:spPr>
          <a:xfrm>
            <a:off x="5452844" y="1155470"/>
            <a:ext cx="6276226" cy="4700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Detection :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얼굴의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bounding box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좌표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facial landmark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좌표를 추출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Recognition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전에 </a:t>
            </a:r>
            <a:r>
              <a:rPr lang="ko-KR" altLang="en-US" sz="1800" b="1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정사각으로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Cropping</a:t>
            </a:r>
            <a:r>
              <a:rPr lang="en-US" altLang="ko-KR" sz="1800" b="1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하는 부분이 필요</a:t>
            </a:r>
            <a:endParaRPr lang="en-US" altLang="ko-KR" sz="1800" b="1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09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Crop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43D8D5-D1CE-4F0D-B9C8-1CF7DD3E1D11}"/>
              </a:ext>
            </a:extLst>
          </p:cNvPr>
          <p:cNvCxnSpPr/>
          <p:nvPr/>
        </p:nvCxnSpPr>
        <p:spPr>
          <a:xfrm>
            <a:off x="2475105" y="3966357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C0256F6-A877-4C4B-B29E-D31C5C15D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5239" r="18924" b="20253"/>
          <a:stretch/>
        </p:blipFill>
        <p:spPr>
          <a:xfrm>
            <a:off x="3022304" y="3893281"/>
            <a:ext cx="2082100" cy="21610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5A03BF-A957-439E-A67C-4726A06238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9" t="11780" r="13899" b="23396"/>
          <a:stretch/>
        </p:blipFill>
        <p:spPr>
          <a:xfrm>
            <a:off x="3032453" y="1732269"/>
            <a:ext cx="2071951" cy="21610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7074EA-104A-4449-B4F0-01336EAD0FC5}"/>
              </a:ext>
            </a:extLst>
          </p:cNvPr>
          <p:cNvGrpSpPr/>
          <p:nvPr/>
        </p:nvGrpSpPr>
        <p:grpSpPr>
          <a:xfrm>
            <a:off x="310332" y="1728508"/>
            <a:ext cx="2164773" cy="4305589"/>
            <a:chOff x="3185050" y="1774131"/>
            <a:chExt cx="2164773" cy="430558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D1211CB-3BC9-4F50-A54D-5C288A2CE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050" y="3914947"/>
              <a:ext cx="2164773" cy="216477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718982A-2C8D-4C2F-B061-530C3854C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050" y="1774131"/>
              <a:ext cx="2164773" cy="216477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C9ECFCE-4C8D-40CE-B8AA-6E4433184111}"/>
                </a:ext>
              </a:extLst>
            </p:cNvPr>
            <p:cNvSpPr/>
            <p:nvPr/>
          </p:nvSpPr>
          <p:spPr>
            <a:xfrm>
              <a:off x="3807953" y="1983736"/>
              <a:ext cx="1243018" cy="14032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8A1217-BD6D-47AD-8B23-D0DB7DC66FA2}"/>
                </a:ext>
              </a:extLst>
            </p:cNvPr>
            <p:cNvSpPr/>
            <p:nvPr/>
          </p:nvSpPr>
          <p:spPr>
            <a:xfrm>
              <a:off x="3683725" y="4238437"/>
              <a:ext cx="1245326" cy="13698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32C290A-4167-461E-B448-4597EBCD7F18}"/>
                </a:ext>
              </a:extLst>
            </p:cNvPr>
            <p:cNvSpPr/>
            <p:nvPr/>
          </p:nvSpPr>
          <p:spPr>
            <a:xfrm>
              <a:off x="3999230" y="26853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62411C0-2645-425E-89B9-3A9177F7B0AF}"/>
                </a:ext>
              </a:extLst>
            </p:cNvPr>
            <p:cNvSpPr/>
            <p:nvPr/>
          </p:nvSpPr>
          <p:spPr>
            <a:xfrm>
              <a:off x="4392930" y="26917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6C96613-CDF1-4B36-8D08-D3D116B2F88E}"/>
                </a:ext>
              </a:extLst>
            </p:cNvPr>
            <p:cNvSpPr/>
            <p:nvPr/>
          </p:nvSpPr>
          <p:spPr>
            <a:xfrm>
              <a:off x="4183380" y="29266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8D5EEDA-365A-4FFC-9A5D-A0A58C530B30}"/>
                </a:ext>
              </a:extLst>
            </p:cNvPr>
            <p:cNvSpPr/>
            <p:nvPr/>
          </p:nvSpPr>
          <p:spPr>
            <a:xfrm>
              <a:off x="4069080" y="31108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4EF24D7-E16A-48FA-8E89-72B3F5C2E3C4}"/>
                </a:ext>
              </a:extLst>
            </p:cNvPr>
            <p:cNvSpPr/>
            <p:nvPr/>
          </p:nvSpPr>
          <p:spPr>
            <a:xfrm>
              <a:off x="4431030" y="31235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31FE72-D8E3-4B9C-8225-AFE8AB717844}"/>
                </a:ext>
              </a:extLst>
            </p:cNvPr>
            <p:cNvSpPr/>
            <p:nvPr/>
          </p:nvSpPr>
          <p:spPr>
            <a:xfrm>
              <a:off x="4050030" y="48697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448DF01-CFAC-4C9B-B5B6-E2A267159F10}"/>
                </a:ext>
              </a:extLst>
            </p:cNvPr>
            <p:cNvSpPr/>
            <p:nvPr/>
          </p:nvSpPr>
          <p:spPr>
            <a:xfrm>
              <a:off x="4443730" y="48507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C66EE-DA59-40B0-AE69-310A9369E12C}"/>
                </a:ext>
              </a:extLst>
            </p:cNvPr>
            <p:cNvSpPr/>
            <p:nvPr/>
          </p:nvSpPr>
          <p:spPr>
            <a:xfrm>
              <a:off x="4234180" y="511108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D8A6135-EF38-4986-930F-60F36D10018A}"/>
                </a:ext>
              </a:extLst>
            </p:cNvPr>
            <p:cNvSpPr/>
            <p:nvPr/>
          </p:nvSpPr>
          <p:spPr>
            <a:xfrm>
              <a:off x="4119880" y="52952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08989C9-BE8B-492E-A0B6-889B2EE879CC}"/>
                </a:ext>
              </a:extLst>
            </p:cNvPr>
            <p:cNvSpPr/>
            <p:nvPr/>
          </p:nvSpPr>
          <p:spPr>
            <a:xfrm>
              <a:off x="4481830" y="530793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3C68C0F1-2D06-4655-81FB-7ABC51C2093F}"/>
              </a:ext>
            </a:extLst>
          </p:cNvPr>
          <p:cNvSpPr txBox="1">
            <a:spLocks/>
          </p:cNvSpPr>
          <p:nvPr/>
        </p:nvSpPr>
        <p:spPr>
          <a:xfrm>
            <a:off x="5452844" y="1155470"/>
            <a:ext cx="5838737" cy="4700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Bounding Box:</a:t>
            </a:r>
            <a:r>
              <a:rPr lang="en-US" altLang="ko-KR" sz="1800" b="1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 크기 형식상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세로의 길이가 좀더 길게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detecting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되는 편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224*224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정사각형태의 이미지를 만들기 위해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resize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하게 </a:t>
            </a:r>
            <a:r>
              <a:rPr lang="ko-KR" altLang="en-US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될시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얼굴이 다소 납작해지는 현상 발생 가능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 형태를 유지하기 위해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bounding box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중심좌표와 길이를 설정하고 이에 맞춰서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crop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진행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얼굴이 배경의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edge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쪽에 있을 시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오류 뜨지 않도록 </a:t>
            </a:r>
            <a:r>
              <a:rPr lang="ko-KR" altLang="en-US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선조치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필요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0EFC3D6-C4B2-4F4A-83D1-C6B8AB62F54D}"/>
              </a:ext>
            </a:extLst>
          </p:cNvPr>
          <p:cNvSpPr/>
          <p:nvPr/>
        </p:nvSpPr>
        <p:spPr>
          <a:xfrm>
            <a:off x="3525018" y="277958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A11FE81-ECCD-4285-8D9B-ECBCADF0424E}"/>
              </a:ext>
            </a:extLst>
          </p:cNvPr>
          <p:cNvSpPr/>
          <p:nvPr/>
        </p:nvSpPr>
        <p:spPr>
          <a:xfrm>
            <a:off x="4113646" y="2739035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36E969A-3D36-442F-913E-8D42E9F79151}"/>
              </a:ext>
            </a:extLst>
          </p:cNvPr>
          <p:cNvSpPr/>
          <p:nvPr/>
        </p:nvSpPr>
        <p:spPr>
          <a:xfrm>
            <a:off x="3762706" y="3126327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7B2D5A8-36BE-4394-A1E4-AA599B0D1BE2}"/>
              </a:ext>
            </a:extLst>
          </p:cNvPr>
          <p:cNvSpPr/>
          <p:nvPr/>
        </p:nvSpPr>
        <p:spPr>
          <a:xfrm>
            <a:off x="3655047" y="340456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F9049E5-6D38-4676-8B6C-D5BE7C18C855}"/>
              </a:ext>
            </a:extLst>
          </p:cNvPr>
          <p:cNvSpPr/>
          <p:nvPr/>
        </p:nvSpPr>
        <p:spPr>
          <a:xfrm>
            <a:off x="4151396" y="3405960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8BA1FD9-4964-45E4-8EF8-734499FD9213}"/>
              </a:ext>
            </a:extLst>
          </p:cNvPr>
          <p:cNvSpPr/>
          <p:nvPr/>
        </p:nvSpPr>
        <p:spPr>
          <a:xfrm>
            <a:off x="3761308" y="4886619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AF6198E-970C-4503-B23C-4F5D02335047}"/>
              </a:ext>
            </a:extLst>
          </p:cNvPr>
          <p:cNvSpPr/>
          <p:nvPr/>
        </p:nvSpPr>
        <p:spPr>
          <a:xfrm>
            <a:off x="4349936" y="484607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BE01549-02AA-4957-8F9F-4D1810449700}"/>
              </a:ext>
            </a:extLst>
          </p:cNvPr>
          <p:cNvSpPr/>
          <p:nvPr/>
        </p:nvSpPr>
        <p:spPr>
          <a:xfrm>
            <a:off x="4040941" y="5275309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5BC6FE0-CF68-479B-A35F-9E20B747D57F}"/>
              </a:ext>
            </a:extLst>
          </p:cNvPr>
          <p:cNvSpPr/>
          <p:nvPr/>
        </p:nvSpPr>
        <p:spPr>
          <a:xfrm>
            <a:off x="3891337" y="5511599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629D3BD-7D9C-4D4C-BB6D-3AEAE0552AE1}"/>
              </a:ext>
            </a:extLst>
          </p:cNvPr>
          <p:cNvSpPr/>
          <p:nvPr/>
        </p:nvSpPr>
        <p:spPr>
          <a:xfrm>
            <a:off x="4337352" y="5546553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32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Rotation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7ACF3BB-63E3-479A-87F1-8DF8B30DC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3" t="15239" r="18924" b="20253"/>
          <a:stretch/>
        </p:blipFill>
        <p:spPr>
          <a:xfrm>
            <a:off x="421716" y="3945430"/>
            <a:ext cx="2082100" cy="2161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A97032-92CF-49D3-999D-C0F1F2B6E3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9" t="11780" r="13899" b="23396"/>
          <a:stretch/>
        </p:blipFill>
        <p:spPr>
          <a:xfrm>
            <a:off x="431865" y="1784418"/>
            <a:ext cx="2071951" cy="216101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E3CCD87-2FDF-46AE-B97F-72C95B93AFD3}"/>
              </a:ext>
            </a:extLst>
          </p:cNvPr>
          <p:cNvSpPr/>
          <p:nvPr/>
        </p:nvSpPr>
        <p:spPr>
          <a:xfrm>
            <a:off x="924430" y="2831731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F9A0B7-0C25-4B90-95EA-6258551D46D9}"/>
              </a:ext>
            </a:extLst>
          </p:cNvPr>
          <p:cNvSpPr/>
          <p:nvPr/>
        </p:nvSpPr>
        <p:spPr>
          <a:xfrm>
            <a:off x="1513058" y="2791184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847C91-08CF-4449-A745-8EBD3DC52070}"/>
              </a:ext>
            </a:extLst>
          </p:cNvPr>
          <p:cNvSpPr/>
          <p:nvPr/>
        </p:nvSpPr>
        <p:spPr>
          <a:xfrm>
            <a:off x="1162118" y="3178476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FE8E08-66CE-4E7E-9FB6-1DDEAC16BFB8}"/>
              </a:ext>
            </a:extLst>
          </p:cNvPr>
          <p:cNvSpPr/>
          <p:nvPr/>
        </p:nvSpPr>
        <p:spPr>
          <a:xfrm>
            <a:off x="1054459" y="3456711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14DDADE-2F59-417A-8C3A-4EFBEA584C5D}"/>
              </a:ext>
            </a:extLst>
          </p:cNvPr>
          <p:cNvSpPr/>
          <p:nvPr/>
        </p:nvSpPr>
        <p:spPr>
          <a:xfrm>
            <a:off x="1550808" y="3458109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918F4E5-72C5-4EA6-9649-8107EF5CEBCC}"/>
              </a:ext>
            </a:extLst>
          </p:cNvPr>
          <p:cNvSpPr/>
          <p:nvPr/>
        </p:nvSpPr>
        <p:spPr>
          <a:xfrm>
            <a:off x="1160720" y="4938768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95E6D91-A3CA-43CB-9A06-723CA1403E98}"/>
              </a:ext>
            </a:extLst>
          </p:cNvPr>
          <p:cNvSpPr/>
          <p:nvPr/>
        </p:nvSpPr>
        <p:spPr>
          <a:xfrm>
            <a:off x="1749348" y="4898221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14DEA-2122-4F3C-BB72-D2937AF9B523}"/>
              </a:ext>
            </a:extLst>
          </p:cNvPr>
          <p:cNvSpPr/>
          <p:nvPr/>
        </p:nvSpPr>
        <p:spPr>
          <a:xfrm>
            <a:off x="1440353" y="5327458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9ED559C-479D-40AE-8FBA-A7B5C6A9E2CD}"/>
              </a:ext>
            </a:extLst>
          </p:cNvPr>
          <p:cNvSpPr/>
          <p:nvPr/>
        </p:nvSpPr>
        <p:spPr>
          <a:xfrm>
            <a:off x="1290749" y="5563748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D25BE-0FE4-4B23-A478-72FECB74BC42}"/>
              </a:ext>
            </a:extLst>
          </p:cNvPr>
          <p:cNvSpPr/>
          <p:nvPr/>
        </p:nvSpPr>
        <p:spPr>
          <a:xfrm>
            <a:off x="1736764" y="559870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E6C8E7F-834A-48A9-8919-362F4EA38E9F}"/>
              </a:ext>
            </a:extLst>
          </p:cNvPr>
          <p:cNvCxnSpPr/>
          <p:nvPr/>
        </p:nvCxnSpPr>
        <p:spPr>
          <a:xfrm>
            <a:off x="2503816" y="3945430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17A338-1B9F-4526-BA8A-6EF563CD20C5}"/>
              </a:ext>
            </a:extLst>
          </p:cNvPr>
          <p:cNvGrpSpPr/>
          <p:nvPr/>
        </p:nvGrpSpPr>
        <p:grpSpPr>
          <a:xfrm>
            <a:off x="3103003" y="1784418"/>
            <a:ext cx="2161012" cy="4322024"/>
            <a:chOff x="3103003" y="1784418"/>
            <a:chExt cx="2161012" cy="432202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23C6731-9446-42B5-B473-06717D7B0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3003" y="3945430"/>
              <a:ext cx="2161012" cy="216101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C8B00DA-7783-4B65-AD5C-D4DA8101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03003" y="1784418"/>
              <a:ext cx="2161012" cy="2161012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4B39A9-BF80-4326-8906-BEFC8234493E}"/>
                </a:ext>
              </a:extLst>
            </p:cNvPr>
            <p:cNvSpPr/>
            <p:nvPr/>
          </p:nvSpPr>
          <p:spPr>
            <a:xfrm>
              <a:off x="3898738" y="27537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9FD1C33-6312-4985-9DE1-B972491B0714}"/>
                </a:ext>
              </a:extLst>
            </p:cNvPr>
            <p:cNvSpPr/>
            <p:nvPr/>
          </p:nvSpPr>
          <p:spPr>
            <a:xfrm>
              <a:off x="4545376" y="27357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5B7A0C7-CBCA-42F2-A5DA-9C02772230BD}"/>
                </a:ext>
              </a:extLst>
            </p:cNvPr>
            <p:cNvSpPr/>
            <p:nvPr/>
          </p:nvSpPr>
          <p:spPr>
            <a:xfrm>
              <a:off x="4190726" y="316047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04C1C2-F33C-475B-8890-313636995680}"/>
                </a:ext>
              </a:extLst>
            </p:cNvPr>
            <p:cNvSpPr/>
            <p:nvPr/>
          </p:nvSpPr>
          <p:spPr>
            <a:xfrm>
              <a:off x="3992551" y="3447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6E303B0-0849-4664-BC4A-09FB89341AAA}"/>
                </a:ext>
              </a:extLst>
            </p:cNvPr>
            <p:cNvSpPr/>
            <p:nvPr/>
          </p:nvSpPr>
          <p:spPr>
            <a:xfrm>
              <a:off x="4551925" y="345671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A15BFBF-8CA3-45E5-94D1-C2A502EACDA0}"/>
                </a:ext>
              </a:extLst>
            </p:cNvPr>
            <p:cNvSpPr/>
            <p:nvPr/>
          </p:nvSpPr>
          <p:spPr>
            <a:xfrm>
              <a:off x="3892189" y="489577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E848065-568D-4D3F-AB9E-4C68B9119241}"/>
                </a:ext>
              </a:extLst>
            </p:cNvPr>
            <p:cNvSpPr/>
            <p:nvPr/>
          </p:nvSpPr>
          <p:spPr>
            <a:xfrm>
              <a:off x="4538827" y="487777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91D828E-FBDC-49B7-A089-5A4FBC567A3D}"/>
                </a:ext>
              </a:extLst>
            </p:cNvPr>
            <p:cNvSpPr/>
            <p:nvPr/>
          </p:nvSpPr>
          <p:spPr>
            <a:xfrm>
              <a:off x="4184177" y="530246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D20F40B-FC4D-4EE0-A7F3-EA0DDB45CECE}"/>
                </a:ext>
              </a:extLst>
            </p:cNvPr>
            <p:cNvSpPr/>
            <p:nvPr/>
          </p:nvSpPr>
          <p:spPr>
            <a:xfrm>
              <a:off x="3986002" y="5589644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5AF860E-A0FD-46F7-8083-CEFD07A65902}"/>
                </a:ext>
              </a:extLst>
            </p:cNvPr>
            <p:cNvSpPr/>
            <p:nvPr/>
          </p:nvSpPr>
          <p:spPr>
            <a:xfrm>
              <a:off x="4545376" y="5598702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AE250A33-1171-44DA-838D-6CD51711012F}"/>
              </a:ext>
            </a:extLst>
          </p:cNvPr>
          <p:cNvSpPr txBox="1">
            <a:spLocks/>
          </p:cNvSpPr>
          <p:nvPr/>
        </p:nvSpPr>
        <p:spPr>
          <a:xfrm>
            <a:off x="5314449" y="1406396"/>
            <a:ext cx="6891556" cy="4700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 인식률을 높이기 위해서는 기본적은 </a:t>
            </a:r>
            <a:r>
              <a:rPr lang="ko-KR" altLang="en-US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눈코입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위치를 </a:t>
            </a:r>
            <a:r>
              <a:rPr lang="ko-KR" altLang="en-US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맞추는것이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좋다고 함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전반적인 사람 얼굴의 평균적인 위치 좌표를 기반으로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rotation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수행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Rotation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초과되는 부분은 검은 배경이 나오게끔 설정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05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10360464" cy="908815"/>
            <a:chOff x="575803" y="482447"/>
            <a:chExt cx="1638446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638446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15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– Feature Distance</a:t>
              </a:r>
              <a:endParaRPr lang="ko-KR" altLang="en-US" sz="3200" b="1" spc="-15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878F60-3F76-4115-9FC5-AC87A550AB4C}"/>
              </a:ext>
            </a:extLst>
          </p:cNvPr>
          <p:cNvGrpSpPr/>
          <p:nvPr/>
        </p:nvGrpSpPr>
        <p:grpSpPr>
          <a:xfrm>
            <a:off x="594695" y="1549526"/>
            <a:ext cx="2161012" cy="4322024"/>
            <a:chOff x="3103003" y="1784418"/>
            <a:chExt cx="2161012" cy="43220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C97875-0049-46F7-8034-2E3F4AAFE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3003" y="3945430"/>
              <a:ext cx="2161012" cy="216101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10C08C-4374-4994-9446-4F3E2C7B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3003" y="1784418"/>
              <a:ext cx="2161012" cy="2161012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87DACA7-CF81-419F-B558-595B7E909457}"/>
                </a:ext>
              </a:extLst>
            </p:cNvPr>
            <p:cNvSpPr/>
            <p:nvPr/>
          </p:nvSpPr>
          <p:spPr>
            <a:xfrm>
              <a:off x="3898738" y="27537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93E70CC-D25A-48FD-9840-F1D86BF01405}"/>
                </a:ext>
              </a:extLst>
            </p:cNvPr>
            <p:cNvSpPr/>
            <p:nvPr/>
          </p:nvSpPr>
          <p:spPr>
            <a:xfrm>
              <a:off x="4545376" y="27357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B641A1A-6D03-4574-A384-5803FE362D9F}"/>
                </a:ext>
              </a:extLst>
            </p:cNvPr>
            <p:cNvSpPr/>
            <p:nvPr/>
          </p:nvSpPr>
          <p:spPr>
            <a:xfrm>
              <a:off x="4190726" y="316047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7A23C9D-9337-4D90-A8EB-EC0032732C80}"/>
                </a:ext>
              </a:extLst>
            </p:cNvPr>
            <p:cNvSpPr/>
            <p:nvPr/>
          </p:nvSpPr>
          <p:spPr>
            <a:xfrm>
              <a:off x="3992551" y="3447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AD115CF-3D40-4944-9DB4-D3937D47C6FC}"/>
                </a:ext>
              </a:extLst>
            </p:cNvPr>
            <p:cNvSpPr/>
            <p:nvPr/>
          </p:nvSpPr>
          <p:spPr>
            <a:xfrm>
              <a:off x="4551925" y="3456711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45FCF4-34B5-475B-8010-CCF856FF47FC}"/>
                </a:ext>
              </a:extLst>
            </p:cNvPr>
            <p:cNvSpPr/>
            <p:nvPr/>
          </p:nvSpPr>
          <p:spPr>
            <a:xfrm>
              <a:off x="3892189" y="489577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C7D913C-7C58-477B-B321-1B5546873BBA}"/>
                </a:ext>
              </a:extLst>
            </p:cNvPr>
            <p:cNvSpPr/>
            <p:nvPr/>
          </p:nvSpPr>
          <p:spPr>
            <a:xfrm>
              <a:off x="4538827" y="487777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D026E36-F282-4434-B0C5-78BB5B472437}"/>
                </a:ext>
              </a:extLst>
            </p:cNvPr>
            <p:cNvSpPr/>
            <p:nvPr/>
          </p:nvSpPr>
          <p:spPr>
            <a:xfrm>
              <a:off x="4184177" y="5302467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3F42E50-F115-4D52-BA07-5A475CE9769A}"/>
                </a:ext>
              </a:extLst>
            </p:cNvPr>
            <p:cNvSpPr/>
            <p:nvPr/>
          </p:nvSpPr>
          <p:spPr>
            <a:xfrm>
              <a:off x="3986002" y="5589644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6AB4965-2D20-4CFE-A417-6ED8D32FDAFC}"/>
                </a:ext>
              </a:extLst>
            </p:cNvPr>
            <p:cNvSpPr/>
            <p:nvPr/>
          </p:nvSpPr>
          <p:spPr>
            <a:xfrm>
              <a:off x="4545376" y="5598702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D9DC203-CDA8-4D91-9F6A-4D8DF8A9CF3F}"/>
              </a:ext>
            </a:extLst>
          </p:cNvPr>
          <p:cNvSpPr txBox="1"/>
          <p:nvPr/>
        </p:nvSpPr>
        <p:spPr>
          <a:xfrm>
            <a:off x="3324698" y="3542809"/>
            <a:ext cx="234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Distance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0.1965</a:t>
            </a:r>
            <a:endParaRPr lang="ko-KR" altLang="en-US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0D1A99-776F-444D-973F-FAFBFB54E98D}"/>
              </a:ext>
            </a:extLst>
          </p:cNvPr>
          <p:cNvCxnSpPr/>
          <p:nvPr/>
        </p:nvCxnSpPr>
        <p:spPr>
          <a:xfrm>
            <a:off x="2755707" y="3710538"/>
            <a:ext cx="5573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D619B5B3-C8F4-4A6F-8F9E-1D2DDF61DF7E}"/>
              </a:ext>
            </a:extLst>
          </p:cNvPr>
          <p:cNvSpPr txBox="1">
            <a:spLocks/>
          </p:cNvSpPr>
          <p:nvPr/>
        </p:nvSpPr>
        <p:spPr>
          <a:xfrm>
            <a:off x="4966614" y="1382300"/>
            <a:ext cx="6374862" cy="4700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</a:t>
            </a:r>
            <a:r>
              <a:rPr lang="ko-KR" altLang="en-US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얼굴이미지는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ResNet+Arcface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Loss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적용한 모델을 통해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추출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(512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차원의 특징 벡터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spc="-1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Arcface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형식의 특징상 둘사이의 비교를 위한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map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사이의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cos(</a:t>
            </a:r>
            <a:r>
              <a:rPr lang="el-GR" altLang="ko-KR" sz="1800" spc="-100" dirty="0">
                <a:solidFill>
                  <a:schemeClr val="tx1"/>
                </a:solidFill>
                <a:ea typeface="나눔스퀘어_ac ExtraBold" panose="020B0600000101010101" pitchFamily="50" charset="-127"/>
              </a:rPr>
              <a:t>Θ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거리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추출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보통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distance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0.68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이하이면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Positive pair, 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아니면 </a:t>
            </a:r>
            <a:r>
              <a:rPr lang="en-US" altLang="ko-KR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negative pair</a:t>
            </a:r>
            <a:r>
              <a:rPr lang="ko-KR" altLang="en-US" sz="1800" spc="-1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확률이 큼</a:t>
            </a:r>
            <a:endParaRPr lang="en-US" altLang="ko-KR" sz="1800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20636B-88A1-4EBD-9D98-6F40874C5ACC}"/>
                  </a:ext>
                </a:extLst>
              </p:cNvPr>
              <p:cNvSpPr txBox="1"/>
              <p:nvPr/>
            </p:nvSpPr>
            <p:spPr>
              <a:xfrm>
                <a:off x="6518991" y="3474114"/>
                <a:ext cx="2912185" cy="93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𝑖𝑠𝑡𝑎𝑛𝑐𝑒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1 −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20636B-88A1-4EBD-9D98-6F40874C5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991" y="3474114"/>
                <a:ext cx="2912185" cy="933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3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Detection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FFF070-6950-4F74-A072-F6E6D6EE9671}"/>
              </a:ext>
            </a:extLst>
          </p:cNvPr>
          <p:cNvGrpSpPr/>
          <p:nvPr/>
        </p:nvGrpSpPr>
        <p:grpSpPr>
          <a:xfrm>
            <a:off x="723902" y="2999903"/>
            <a:ext cx="8079468" cy="386586"/>
            <a:chOff x="257908" y="3929789"/>
            <a:chExt cx="10600592" cy="50721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06FCAB-2936-4697-A09C-DA8BF394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908" y="3933056"/>
              <a:ext cx="5487180" cy="50068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DEEA26-E0A7-46DC-8BBB-E475EDD9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5088" y="3929789"/>
              <a:ext cx="5113412" cy="50721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4339A-83C2-49FF-B7B6-44B188D2E529}"/>
              </a:ext>
            </a:extLst>
          </p:cNvPr>
          <p:cNvGrpSpPr/>
          <p:nvPr/>
        </p:nvGrpSpPr>
        <p:grpSpPr>
          <a:xfrm>
            <a:off x="551168" y="3880407"/>
            <a:ext cx="4584928" cy="2311530"/>
            <a:chOff x="560512" y="1958417"/>
            <a:chExt cx="4584928" cy="23115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EF6FD2-80ED-4E21-9AED-7BCD12AA67F4}"/>
                </a:ext>
              </a:extLst>
            </p:cNvPr>
            <p:cNvSpPr txBox="1"/>
            <p:nvPr/>
          </p:nvSpPr>
          <p:spPr>
            <a:xfrm>
              <a:off x="560512" y="1958417"/>
              <a:ext cx="38884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</a:t>
              </a:r>
              <a:r>
                <a:rPr lang="en-US" altLang="ko-KR" sz="1400" baseline="-25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cls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: Face classification loss</a:t>
              </a:r>
              <a:endParaRPr lang="en-US" altLang="ko-KR" sz="1400" baseline="-25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</a:t>
              </a:r>
              <a:r>
                <a:rPr lang="en-US" altLang="ko-KR" sz="1400" baseline="-25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box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: Face box regression loss</a:t>
              </a:r>
              <a:endParaRPr lang="en-US" altLang="ko-KR" sz="1400" baseline="-25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</a:t>
              </a:r>
              <a:r>
                <a:rPr lang="en-US" altLang="ko-KR" sz="1400" baseline="-25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pts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: Facial landmark regression loss</a:t>
              </a:r>
              <a:endParaRPr lang="en-US" altLang="ko-KR" sz="1400" baseline="-25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</a:t>
              </a:r>
              <a:r>
                <a:rPr lang="en-US" altLang="ko-KR" sz="1400" baseline="-25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pixel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: Dense regression loss</a:t>
              </a:r>
              <a:endParaRPr lang="en-US" altLang="ko-KR" sz="1400" baseline="-25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CC9992-0D3C-42C7-A8E9-726E3909A7E8}"/>
                </a:ext>
              </a:extLst>
            </p:cNvPr>
            <p:cNvSpPr txBox="1"/>
            <p:nvPr/>
          </p:nvSpPr>
          <p:spPr>
            <a:xfrm>
              <a:off x="560512" y="2884952"/>
              <a:ext cx="45849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: anchor </a:t>
              </a: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의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face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여부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predictive probability</a:t>
              </a: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p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*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: positive anchor =1, negative anchor =0</a:t>
              </a: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t</a:t>
              </a:r>
              <a:r>
                <a:rPr lang="en-US" altLang="ko-KR" sz="1400" baseline="-25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: predictive box position</a:t>
              </a: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t</a:t>
              </a:r>
              <a:r>
                <a:rPr lang="en-US" altLang="ko-KR" sz="1400" baseline="-250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*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: GT box position</a:t>
              </a: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: predictive 5 landmark position</a:t>
              </a:r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l</a:t>
              </a:r>
              <a:r>
                <a:rPr lang="en-US" altLang="ko-KR" sz="1400" baseline="-25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i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* 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: GT 5 landmark position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12E8A77-36D9-4DAA-B17D-FA294C7AD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694" y="3619805"/>
            <a:ext cx="6166156" cy="30891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64958C-AD5C-4363-9543-E7516DD22171}"/>
              </a:ext>
            </a:extLst>
          </p:cNvPr>
          <p:cNvSpPr txBox="1"/>
          <p:nvPr/>
        </p:nvSpPr>
        <p:spPr>
          <a:xfrm>
            <a:off x="551168" y="1318477"/>
            <a:ext cx="842493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i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RetinaFace</a:t>
            </a:r>
            <a:endParaRPr lang="en-US" altLang="ko-KR" sz="2000" b="1" i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1. Face localization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전체 작업을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multi-task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86000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Detection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123784-9ADB-4883-8FCB-22FA357EE301}"/>
              </a:ext>
            </a:extLst>
          </p:cNvPr>
          <p:cNvSpPr txBox="1"/>
          <p:nvPr/>
        </p:nvSpPr>
        <p:spPr>
          <a:xfrm>
            <a:off x="690505" y="1131680"/>
            <a:ext cx="84249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i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RetinaFace</a:t>
            </a:r>
            <a:endParaRPr lang="en-US" altLang="ko-KR" sz="2000" b="1" i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2. Improvement in hard face detection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- Feature Pyramid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방식을 통해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regression box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감지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(SSH, Pyramid Box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착안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20067E-2B21-4579-A84D-4ACA1F1A2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43" y="2364999"/>
            <a:ext cx="8557617" cy="19752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148741-0F2C-43FC-9A7E-14BA903DF16F}"/>
              </a:ext>
            </a:extLst>
          </p:cNvPr>
          <p:cNvSpPr/>
          <p:nvPr/>
        </p:nvSpPr>
        <p:spPr>
          <a:xfrm>
            <a:off x="427760" y="4534824"/>
            <a:ext cx="60301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- 68 point facial landmark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대신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5 point facial landmark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활용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- dataset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facial landmark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annotation level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설정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   WIDER dataset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정제 작업 및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annotation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작업 수행 후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training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1DA7026-A21D-47AB-87E7-F222CDF89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882" y="4227176"/>
            <a:ext cx="3273091" cy="2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– Recognition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3A7C860-532F-4CC9-801E-21D2FA8210D8}"/>
              </a:ext>
            </a:extLst>
          </p:cNvPr>
          <p:cNvSpPr txBox="1"/>
          <p:nvPr/>
        </p:nvSpPr>
        <p:spPr>
          <a:xfrm>
            <a:off x="1477187" y="4815731"/>
            <a:ext cx="8569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Softmax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: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기존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image classification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전용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Identity number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가 많을수록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linear transformation matrix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크기가 커짐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Open set face recognition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 취약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Triplet Loss :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거리 개념을 통해 빠르게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train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되도록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optimizing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해주는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Large dataset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경우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쌍으로 구성하는 방식의 경우 수가 증가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데이터의 질이 각 차이를 수치적으로 명시할 수 있을 만큼 좋아야 함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Center Loss :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같은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class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에서의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center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을 중심으로 모여지도록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optimizing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해주는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Training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양이 많을수록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center update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가 어려움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Normalization Loss : Feature, weigh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평준화 시킨 후 구별시키는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loss</a:t>
            </a:r>
          </a:p>
          <a:p>
            <a:pPr marL="342900" indent="-342900">
              <a:buAutoNum type="arabicPeriod"/>
            </a:pP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Angular/cosine-margin based Loss :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거리 개념을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Euclidean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극좌표계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형태로 바꾸는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loss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4F39924-1D31-4DE3-8EDB-3C81703DD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61" y="1131680"/>
            <a:ext cx="10554526" cy="34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– Recognition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70CCD4-DA1B-4921-B125-3573B6A02DEC}"/>
              </a:ext>
            </a:extLst>
          </p:cNvPr>
          <p:cNvSpPr txBox="1"/>
          <p:nvPr/>
        </p:nvSpPr>
        <p:spPr>
          <a:xfrm>
            <a:off x="416496" y="121980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i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ArcFace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Normalization + Angular Large Margin Loss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앙상블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81AEC65-04F0-4DBF-8EB6-961B2874F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31" y="2287663"/>
            <a:ext cx="3238500" cy="8858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AEBA744-D2D3-49C4-973C-B0EFB145F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980" y="2388962"/>
            <a:ext cx="4962525" cy="7048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664268-44F6-4D40-B7B9-0E50C02900F0}"/>
              </a:ext>
            </a:extLst>
          </p:cNvPr>
          <p:cNvSpPr txBox="1"/>
          <p:nvPr/>
        </p:nvSpPr>
        <p:spPr>
          <a:xfrm>
            <a:off x="480931" y="1933673"/>
            <a:ext cx="31589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Softmax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Loss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F23FFC-218F-4B79-9F91-5BFE092EE683}"/>
              </a:ext>
            </a:extLst>
          </p:cNvPr>
          <p:cNvSpPr txBox="1"/>
          <p:nvPr/>
        </p:nvSpPr>
        <p:spPr>
          <a:xfrm>
            <a:off x="5243980" y="1964784"/>
            <a:ext cx="31589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Arcface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Loss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8157A9A-A3F2-4B32-8CF3-9A9EDADDC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441" y="3277262"/>
            <a:ext cx="1969595" cy="24072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50D2913-53D4-4AFA-96E3-33BCECB21EEF}"/>
              </a:ext>
            </a:extLst>
          </p:cNvPr>
          <p:cNvSpPr txBox="1"/>
          <p:nvPr/>
        </p:nvSpPr>
        <p:spPr>
          <a:xfrm>
            <a:off x="480931" y="3087307"/>
            <a:ext cx="4038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x</a:t>
            </a:r>
            <a:r>
              <a:rPr lang="en-US" altLang="ko-KR" sz="1200" baseline="-25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: deep feature of </a:t>
            </a:r>
            <a:r>
              <a:rPr lang="en-US" altLang="ko-KR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i-th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sample</a:t>
            </a:r>
          </a:p>
          <a:p>
            <a:pPr algn="just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실제 클래스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y</a:t>
            </a:r>
            <a:r>
              <a:rPr lang="en-US" altLang="ko-KR" sz="1200" baseline="-25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n : class number</a:t>
            </a:r>
          </a:p>
          <a:p>
            <a:pPr algn="just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W : weight</a:t>
            </a:r>
          </a:p>
          <a:p>
            <a:pPr algn="just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 : bias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56D8A5-5197-4206-8614-E95AA0EE6CA0}"/>
                  </a:ext>
                </a:extLst>
              </p:cNvPr>
              <p:cNvSpPr txBox="1"/>
              <p:nvPr/>
            </p:nvSpPr>
            <p:spPr>
              <a:xfrm>
                <a:off x="5243980" y="3305437"/>
                <a:ext cx="5258444" cy="84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 : </a:t>
                </a:r>
                <a:r>
                  <a:rPr lang="en-US" altLang="ko-KR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Wj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와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xi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사이의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angle</a:t>
                </a:r>
              </a:p>
              <a:p>
                <a:pPr algn="just"/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m : additive angular margin penalty(geodesic distance margin penalty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in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the normalized hypersphere) (~0.5)</a:t>
                </a:r>
              </a:p>
              <a:p>
                <a:pPr algn="just"/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anose="020B0604020202020204" pitchFamily="34" charset="0"/>
                  </a:rPr>
                  <a:t>s : hypersphere radius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56D8A5-5197-4206-8614-E95AA0EE6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980" y="3305437"/>
                <a:ext cx="5258444" cy="848117"/>
              </a:xfrm>
              <a:prstGeom prst="rect">
                <a:avLst/>
              </a:prstGeom>
              <a:blipFill>
                <a:blip r:embed="rId8"/>
                <a:stretch>
                  <a:fillRect r="-116" b="-5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그림 46">
            <a:extLst>
              <a:ext uri="{FF2B5EF4-FFF2-40B4-BE49-F238E27FC236}">
                <a16:creationId xmlns:a16="http://schemas.microsoft.com/office/drawing/2014/main" id="{27140CA0-DC1E-4F71-B95C-967F4420C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9981" y="4245864"/>
            <a:ext cx="1796191" cy="233981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88F1167-3733-4932-8C65-C67731FFB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7098" y="4251081"/>
            <a:ext cx="1872208" cy="23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51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– Recognition</a:t>
              </a:r>
              <a:endParaRPr lang="ko-KR" altLang="en-US" sz="3200" b="1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2DA403-E4E7-40F2-87D5-8FBCF129483D}"/>
              </a:ext>
            </a:extLst>
          </p:cNvPr>
          <p:cNvSpPr txBox="1"/>
          <p:nvPr/>
        </p:nvSpPr>
        <p:spPr>
          <a:xfrm>
            <a:off x="844479" y="1231298"/>
            <a:ext cx="8064896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i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ArcFace</a:t>
            </a:r>
            <a:endParaRPr lang="en-US" altLang="ko-KR" sz="2000" b="1" i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결과 비교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F91A7B-6F50-4C93-B087-9264AEC48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76"/>
          <a:stretch/>
        </p:blipFill>
        <p:spPr>
          <a:xfrm>
            <a:off x="6961450" y="2718215"/>
            <a:ext cx="5050217" cy="33882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B8A808-8149-417F-8E2A-2D7DD1E5C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32" y="2806856"/>
            <a:ext cx="6651118" cy="28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4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E09B93-F6B9-8100-0E22-FA79F2C3DE0D}"/>
              </a:ext>
            </a:extLst>
          </p:cNvPr>
          <p:cNvSpPr/>
          <p:nvPr/>
        </p:nvSpPr>
        <p:spPr>
          <a:xfrm>
            <a:off x="250005" y="703171"/>
            <a:ext cx="5845995" cy="60183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C84F26-CE8B-5BA4-ECB3-78190CCFC1C8}"/>
              </a:ext>
            </a:extLst>
          </p:cNvPr>
          <p:cNvSpPr/>
          <p:nvPr/>
        </p:nvSpPr>
        <p:spPr>
          <a:xfrm>
            <a:off x="6096000" y="703171"/>
            <a:ext cx="5845995" cy="60183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3AECB-A511-BBD7-C84E-8534C48381D5}"/>
              </a:ext>
            </a:extLst>
          </p:cNvPr>
          <p:cNvSpPr txBox="1"/>
          <p:nvPr/>
        </p:nvSpPr>
        <p:spPr>
          <a:xfrm>
            <a:off x="4684395" y="85409"/>
            <a:ext cx="28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1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endParaRPr lang="ko-KR" altLang="en-US" sz="3600" b="1" spc="1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E0435-41FF-F28E-A6F8-1C4187DB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6B31A-51D5-72BA-B662-44DA61ECD019}"/>
              </a:ext>
            </a:extLst>
          </p:cNvPr>
          <p:cNvSpPr txBox="1"/>
          <p:nvPr/>
        </p:nvSpPr>
        <p:spPr>
          <a:xfrm>
            <a:off x="663860" y="1557887"/>
            <a:ext cx="501828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 Intro</a:t>
            </a: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Verification on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Crop / Rotation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Recognition / Determination</a:t>
            </a:r>
          </a:p>
          <a:p>
            <a:pPr lvl="1"/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Identification on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Enroll / Gallery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Enroll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Identification / Determination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 Dataset &amp;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Dataset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Verification result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Identification result Analysis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3AF81-7FCB-1B48-D59F-A5F8C1C7CFC2}"/>
              </a:ext>
            </a:extLst>
          </p:cNvPr>
          <p:cNvSpPr txBox="1"/>
          <p:nvPr/>
        </p:nvSpPr>
        <p:spPr>
          <a:xfrm>
            <a:off x="6255302" y="1846867"/>
            <a:ext cx="552739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Verification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Verification -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Verification – use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DeepFace.verify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1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Create Gallery &amp; Enroll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Print all Gallery List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Face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Delete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1588657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Dataset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731AAF-D4C7-4555-8BE0-84AD53A79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377" y="4024988"/>
            <a:ext cx="8314615" cy="27056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FBC5E6-0B6F-4E32-B4E8-EA6F0B47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345" y="1204177"/>
            <a:ext cx="7218679" cy="27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Dataset - LFW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4BC09F8-D7ED-462C-8FE4-56C3D2605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96" y="2156620"/>
            <a:ext cx="1692000" cy="169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B8AAF3-713F-457B-BD16-3F3576D1E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000" y="2156620"/>
            <a:ext cx="1692000" cy="169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37FE3A-802E-4DA4-8D17-E90F0A409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44" y="2156620"/>
            <a:ext cx="1692000" cy="169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77A53D-88D1-4CDB-9348-530CDCC51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94" y="2156620"/>
            <a:ext cx="1692000" cy="169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829314-3755-4D6F-A017-CF670780C043}"/>
              </a:ext>
            </a:extLst>
          </p:cNvPr>
          <p:cNvSpPr txBox="1"/>
          <p:nvPr/>
        </p:nvSpPr>
        <p:spPr>
          <a:xfrm>
            <a:off x="1737062" y="4028828"/>
            <a:ext cx="89300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모든 이미지가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300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*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300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크기이며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얼굴이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center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로 나오도록 되어있음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Data noise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가 거의 없고 전반적인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data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질과 균일성이 특징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공인된 평가 데이터셋으로 쓰이는 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테스트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3000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쌍의 동일인물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3000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쌍의 다른 인물로 두고 각각에 대한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distance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측정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이후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accuracy, ROC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값 추출로 비교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D9DDD-8F80-4BF7-8EF4-BFBD530A5B18}"/>
              </a:ext>
            </a:extLst>
          </p:cNvPr>
          <p:cNvSpPr txBox="1"/>
          <p:nvPr/>
        </p:nvSpPr>
        <p:spPr>
          <a:xfrm>
            <a:off x="1953086" y="1322542"/>
            <a:ext cx="748883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LFW : Labeled Faces in the Wild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- 13,233 images, and 5749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사람으로 구성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2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Dataset - FGLFW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2818A3-0158-4280-B3B9-89413F470298}"/>
              </a:ext>
            </a:extLst>
          </p:cNvPr>
          <p:cNvSpPr txBox="1"/>
          <p:nvPr/>
        </p:nvSpPr>
        <p:spPr>
          <a:xfrm>
            <a:off x="999546" y="1238652"/>
            <a:ext cx="842493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FGLFW : LFW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negative pair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비슷한 인물로 설정한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testset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다른 사람을 같은 사람으로 인식하는 문제에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강인한지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판별하기에 효과적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59C1DC-8155-4130-8527-6548B606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06" y="2146498"/>
            <a:ext cx="11285256" cy="45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6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852593" cy="908815"/>
            <a:chOff x="575803" y="482447"/>
            <a:chExt cx="1241841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241841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Verification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2F07CD-67D4-4507-B5A8-8294B74B6E66}"/>
              </a:ext>
            </a:extLst>
          </p:cNvPr>
          <p:cNvSpPr/>
          <p:nvPr/>
        </p:nvSpPr>
        <p:spPr>
          <a:xfrm>
            <a:off x="3750103" y="2967335"/>
            <a:ext cx="4691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-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5400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5400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Running</a:t>
            </a:r>
            <a:endParaRPr lang="en-US" altLang="ko-KR" sz="5400" b="0" cap="none" spc="-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8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Identification - Intro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512020" y="1155470"/>
            <a:ext cx="10779561" cy="1169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Identification : Testing </a:t>
            </a:r>
            <a:r>
              <a:rPr lang="en-US" altLang="ko-KR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Gallary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유사한  얼굴 이미지가 있는지를 판별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ID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결과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흔하게 말하는 안면 식별 기술의 의미를 가지고 있음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Gallary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만드는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Enroll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식별하고자 하는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코드를 나누어 진행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1F7F7E-A902-454C-B221-42DFE6434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09" y="2756524"/>
            <a:ext cx="8772976" cy="34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3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0258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Identification - Enroll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465068" y="1336333"/>
            <a:ext cx="10779561" cy="1169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Enrollment : </a:t>
            </a:r>
            <a:r>
              <a:rPr lang="ko-KR" altLang="en-US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테스팅할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얼굴을 등록하는 과정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등록할 사람의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ID(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보통은 이름이나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동명이인이 있을 수 있는 경우 다른 형식으로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사진 이미지 필요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 기능에 따라서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초기화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(clear),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추가등록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(enroll),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(delete),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(list)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할 수 있어야함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42CBE6-B719-4419-B75E-5F585D80E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234" y="3663103"/>
            <a:ext cx="5654245" cy="13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8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Enroll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465068" y="1193721"/>
            <a:ext cx="10779561" cy="307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사진에서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Map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까지 추출하여 저장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42CBE6-B719-4419-B75E-5F585D80E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234" y="1541526"/>
            <a:ext cx="5654245" cy="1345567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F4ABC-AF30-41DB-A7C8-8D5B75960869}"/>
              </a:ext>
            </a:extLst>
          </p:cNvPr>
          <p:cNvSpPr/>
          <p:nvPr/>
        </p:nvSpPr>
        <p:spPr>
          <a:xfrm>
            <a:off x="5679347" y="2927120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C3C666-7069-456A-A431-A796FC3C17D3}"/>
              </a:ext>
            </a:extLst>
          </p:cNvPr>
          <p:cNvSpPr/>
          <p:nvPr/>
        </p:nvSpPr>
        <p:spPr>
          <a:xfrm>
            <a:off x="2852257" y="3360794"/>
            <a:ext cx="6149130" cy="397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Detection/Crop/Rotation/Recognition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667EDF0-6C28-447E-ADEE-82BA2491E8E4}"/>
              </a:ext>
            </a:extLst>
          </p:cNvPr>
          <p:cNvSpPr/>
          <p:nvPr/>
        </p:nvSpPr>
        <p:spPr>
          <a:xfrm>
            <a:off x="5651384" y="3793185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F38985-AA5D-4CFD-BD80-B737A2429D2E}"/>
              </a:ext>
            </a:extLst>
          </p:cNvPr>
          <p:cNvGrpSpPr/>
          <p:nvPr/>
        </p:nvGrpSpPr>
        <p:grpSpPr>
          <a:xfrm>
            <a:off x="1142402" y="4170690"/>
            <a:ext cx="10439998" cy="1446550"/>
            <a:chOff x="1551097" y="4170690"/>
            <a:chExt cx="8695523" cy="1446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04EB28-6461-4FE2-A45B-8A5FCF5C162F}"/>
                </a:ext>
              </a:extLst>
            </p:cNvPr>
            <p:cNvSpPr txBox="1"/>
            <p:nvPr/>
          </p:nvSpPr>
          <p:spPr>
            <a:xfrm>
              <a:off x="1551097" y="4540022"/>
              <a:ext cx="869552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[[</a:t>
              </a:r>
              <a:r>
                <a:rPr lang="en-US" altLang="ko-KR" sz="1600" spc="-1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Abdel_Nasser_Assidi</a:t>
              </a:r>
              <a:r>
                <a:rPr lang="en-US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     [[ 1.30243552e+00  3.74424815e-01  9.56335247e-01  3.62471968e-01 …]]],</a:t>
              </a:r>
            </a:p>
            <a:p>
              <a:r>
                <a:rPr lang="en-US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</a:t>
              </a:r>
              <a:r>
                <a:rPr lang="en-US" altLang="ko-KR" sz="1600" spc="-1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Abdoulaye_Wade</a:t>
              </a:r>
              <a:r>
                <a:rPr lang="en-US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            [[ 9.39425945e-01  1.49660647e+00 -1.44220614e+00 -8.79160643e-01 …]]],</a:t>
              </a:r>
            </a:p>
            <a:p>
              <a:r>
                <a:rPr lang="fi-FI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[Abdullah                              [[ 0.99086463 -0.90373546 -1.446125    0.5862401   1.4945618  -0.31188342 ...]]],</a:t>
              </a:r>
            </a:p>
            <a:p>
              <a:r>
                <a:rPr lang="fi-FI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</a:t>
              </a:r>
              <a:r>
                <a:rPr lang="pt-BR" altLang="ko-KR" sz="16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Adam_Sandler                  [[-1.12069643e+00  9.05346692e-01  9.07279670e-01  5.06775141e-01 ...]]]]</a:t>
              </a:r>
              <a:endPara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6F2CC2-126D-4521-86FA-689EAA65FD21}"/>
                </a:ext>
              </a:extLst>
            </p:cNvPr>
            <p:cNvSpPr txBox="1"/>
            <p:nvPr/>
          </p:nvSpPr>
          <p:spPr>
            <a:xfrm>
              <a:off x="2030589" y="4170690"/>
              <a:ext cx="12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Name</a:t>
              </a:r>
              <a:endPara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0C8A2D-F00E-4C9E-9275-1ED5ED203DE3}"/>
                </a:ext>
              </a:extLst>
            </p:cNvPr>
            <p:cNvSpPr txBox="1"/>
            <p:nvPr/>
          </p:nvSpPr>
          <p:spPr>
            <a:xfrm>
              <a:off x="5647021" y="4172841"/>
              <a:ext cx="1805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Feature Map</a:t>
              </a:r>
              <a:endPara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8C480C5-B829-4B5C-A739-30EF561D7254}"/>
              </a:ext>
            </a:extLst>
          </p:cNvPr>
          <p:cNvSpPr/>
          <p:nvPr/>
        </p:nvSpPr>
        <p:spPr>
          <a:xfrm>
            <a:off x="5651384" y="5691595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7EAC2-720F-47F1-9072-92F10458FDB7}"/>
              </a:ext>
            </a:extLst>
          </p:cNvPr>
          <p:cNvSpPr txBox="1"/>
          <p:nvPr/>
        </p:nvSpPr>
        <p:spPr>
          <a:xfrm>
            <a:off x="3497541" y="6122477"/>
            <a:ext cx="4714613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gallary.hdf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26935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8249826" cy="908815"/>
            <a:chOff x="575803" y="482447"/>
            <a:chExt cx="1304661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304661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Identification - Determination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DCEE45A-67FD-47EB-B20C-77BE21E48274}"/>
              </a:ext>
            </a:extLst>
          </p:cNvPr>
          <p:cNvSpPr/>
          <p:nvPr/>
        </p:nvSpPr>
        <p:spPr>
          <a:xfrm>
            <a:off x="2426729" y="3829031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A36EC1-5916-4FF9-AC89-75A03C4151B3}"/>
              </a:ext>
            </a:extLst>
          </p:cNvPr>
          <p:cNvSpPr/>
          <p:nvPr/>
        </p:nvSpPr>
        <p:spPr>
          <a:xfrm>
            <a:off x="413213" y="4238014"/>
            <a:ext cx="4521983" cy="397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Detection/Crop/Rotation/Recognition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7B29C8F-E2C5-49BE-A746-CDB9BD6369C0}"/>
              </a:ext>
            </a:extLst>
          </p:cNvPr>
          <p:cNvSpPr/>
          <p:nvPr/>
        </p:nvSpPr>
        <p:spPr>
          <a:xfrm>
            <a:off x="2426729" y="4666534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C616CE-FF0A-48F1-A3BD-B83608E70E7E}"/>
              </a:ext>
            </a:extLst>
          </p:cNvPr>
          <p:cNvSpPr/>
          <p:nvPr/>
        </p:nvSpPr>
        <p:spPr>
          <a:xfrm>
            <a:off x="-135806" y="5075516"/>
            <a:ext cx="52136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[[-1.12069643e+00  9.05346692e-01  9.07279670e-01  5.06775141e-01 ...]]]]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CAF87A7E-EF71-47D1-A33F-542F0B98C171}"/>
              </a:ext>
            </a:extLst>
          </p:cNvPr>
          <p:cNvSpPr txBox="1">
            <a:spLocks/>
          </p:cNvSpPr>
          <p:nvPr/>
        </p:nvSpPr>
        <p:spPr>
          <a:xfrm>
            <a:off x="465068" y="1193721"/>
            <a:ext cx="10779561" cy="1158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사진에서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Map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까지 추출하고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gallary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map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들 마다의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distance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추출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가장 높은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distance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있는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name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가장 유사한 얼굴의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Distance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값이 특정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Threshold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넘을 시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</a:t>
            </a:r>
            <a:r>
              <a:rPr lang="en-US" altLang="ko-KR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gallary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distance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높다는 뜻으로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stranger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확률↑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3306E8-5EE8-4D70-B2A1-C91BCE276D1B}"/>
              </a:ext>
            </a:extLst>
          </p:cNvPr>
          <p:cNvGrpSpPr/>
          <p:nvPr/>
        </p:nvGrpSpPr>
        <p:grpSpPr>
          <a:xfrm>
            <a:off x="5215047" y="3093073"/>
            <a:ext cx="6760913" cy="1144941"/>
            <a:chOff x="1551097" y="4085667"/>
            <a:chExt cx="8695523" cy="13853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D8AA22-6583-481E-ABB4-96C53040758D}"/>
                </a:ext>
              </a:extLst>
            </p:cNvPr>
            <p:cNvSpPr txBox="1"/>
            <p:nvPr/>
          </p:nvSpPr>
          <p:spPr>
            <a:xfrm>
              <a:off x="1551097" y="4540022"/>
              <a:ext cx="8695523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[[</a:t>
              </a:r>
              <a:r>
                <a:rPr lang="en-US" altLang="ko-KR" sz="1100" spc="-1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Abdel_Nasser_Assidi</a:t>
              </a:r>
              <a:r>
                <a:rPr lang="en-US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     [[ 1.30243552e+00  3.74424815e-01  9.56335247e-01  3.62471968e-01 …]]],</a:t>
              </a:r>
            </a:p>
            <a:p>
              <a:r>
                <a:rPr lang="en-US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</a:t>
              </a:r>
              <a:r>
                <a:rPr lang="en-US" altLang="ko-KR" sz="1100" spc="-1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Abdoulaye_Wade</a:t>
              </a:r>
              <a:r>
                <a:rPr lang="en-US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             [[ 9.39425945e-01  1.49660647e+00 -1.44220614e+00 -8.79160643e-01 …]]],</a:t>
              </a:r>
            </a:p>
            <a:p>
              <a:r>
                <a:rPr lang="fi-FI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[Abdullah                              [[ 0.99086463 -0.90373546 -1.446125    0.5862401   1.4945618  -0.31188342 ...]]],</a:t>
              </a:r>
            </a:p>
            <a:p>
              <a:r>
                <a:rPr lang="fi-FI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[</a:t>
              </a:r>
              <a:r>
                <a:rPr lang="pt-BR" altLang="ko-KR" sz="1100" spc="-1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Adam_Sandler                  [[-1.12069643e+00  9.05346692e-01  9.07279670e-01  5.06775141e-01 ...]]]]</a:t>
              </a:r>
              <a:endParaRPr lang="ko-KR" altLang="en-US" sz="11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9E7EF-86A0-443A-BBF2-08CC025D2365}"/>
                </a:ext>
              </a:extLst>
            </p:cNvPr>
            <p:cNvSpPr txBox="1"/>
            <p:nvPr/>
          </p:nvSpPr>
          <p:spPr>
            <a:xfrm>
              <a:off x="1870746" y="4170690"/>
              <a:ext cx="122479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Name</a:t>
              </a:r>
              <a:endPara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F17D0B-CC45-4052-B5FF-1AB53D1AA00A}"/>
                </a:ext>
              </a:extLst>
            </p:cNvPr>
            <p:cNvSpPr txBox="1"/>
            <p:nvPr/>
          </p:nvSpPr>
          <p:spPr>
            <a:xfrm>
              <a:off x="4506301" y="4085667"/>
              <a:ext cx="1805030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Feature Map</a:t>
              </a:r>
              <a:endPara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7DC71174-8CAF-465B-A251-8D67537B7736}"/>
              </a:ext>
            </a:extLst>
          </p:cNvPr>
          <p:cNvSpPr/>
          <p:nvPr/>
        </p:nvSpPr>
        <p:spPr>
          <a:xfrm rot="16200000">
            <a:off x="4949649" y="5102761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1FE91DD0-D2A5-49CB-928A-017E9BA44A89}"/>
              </a:ext>
            </a:extLst>
          </p:cNvPr>
          <p:cNvSpPr/>
          <p:nvPr/>
        </p:nvSpPr>
        <p:spPr>
          <a:xfrm>
            <a:off x="6481841" y="4238014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318BB-25F8-4A1D-B684-FD88A20C99F4}"/>
                  </a:ext>
                </a:extLst>
              </p:cNvPr>
              <p:cNvSpPr txBox="1"/>
              <p:nvPr/>
            </p:nvSpPr>
            <p:spPr>
              <a:xfrm>
                <a:off x="5232866" y="4963410"/>
                <a:ext cx="2626570" cy="65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1−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3318BB-25F8-4A1D-B684-FD88A20C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866" y="4963410"/>
                <a:ext cx="2626570" cy="656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771E705B-6401-4858-8CE8-586883E6F873}"/>
              </a:ext>
            </a:extLst>
          </p:cNvPr>
          <p:cNvSpPr/>
          <p:nvPr/>
        </p:nvSpPr>
        <p:spPr>
          <a:xfrm rot="16200000">
            <a:off x="7761708" y="5134238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78C534-A977-4F90-85ED-6027E5FAF3EC}"/>
              </a:ext>
            </a:extLst>
          </p:cNvPr>
          <p:cNvSpPr/>
          <p:nvPr/>
        </p:nvSpPr>
        <p:spPr>
          <a:xfrm>
            <a:off x="8197936" y="5106846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[0.45, 0.51,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0.52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0.51]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87C862-8D7A-473E-80EA-6A24E2D4D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99" y="2595832"/>
            <a:ext cx="1221957" cy="1221957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3FEC6674-323B-4601-99BD-D009353B0E2B}"/>
              </a:ext>
            </a:extLst>
          </p:cNvPr>
          <p:cNvSpPr/>
          <p:nvPr/>
        </p:nvSpPr>
        <p:spPr>
          <a:xfrm rot="16200000">
            <a:off x="10607634" y="5101084"/>
            <a:ext cx="494950" cy="3775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C0D5CD-813E-4B27-A687-B38CA277C724}"/>
              </a:ext>
            </a:extLst>
          </p:cNvPr>
          <p:cNvSpPr/>
          <p:nvPr/>
        </p:nvSpPr>
        <p:spPr>
          <a:xfrm>
            <a:off x="11086583" y="5105171"/>
            <a:ext cx="1121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Stranger 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D73B374-C2BC-4F34-9B25-9B67DD10D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84" y="2435680"/>
            <a:ext cx="3191674" cy="7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Enroll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465068" y="1193721"/>
            <a:ext cx="10779561" cy="307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HDF5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구조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http://jehoons.github.io/assets/images/hdf5_structure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55" y="1762693"/>
            <a:ext cx="8118857" cy="47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755873" y="6568933"/>
            <a:ext cx="60080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 출처 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https://www.neonscience.org/resources/learning-hub/tutorials</a:t>
            </a:r>
          </a:p>
        </p:txBody>
      </p:sp>
    </p:spTree>
    <p:extLst>
      <p:ext uri="{BB962C8B-B14F-4D97-AF65-F5344CB8AC3E}">
        <p14:creationId xmlns:p14="http://schemas.microsoft.com/office/powerpoint/2010/main" val="2714809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396845" y="2154038"/>
            <a:ext cx="5515992" cy="4582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05223" y="2154038"/>
            <a:ext cx="5515992" cy="4582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Enroll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465068" y="1193721"/>
            <a:ext cx="10779561" cy="307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HDF5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구성한 </a:t>
            </a:r>
            <a:r>
              <a:rPr lang="en-US" altLang="ko-KR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Gallary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64080" y="2371369"/>
            <a:ext cx="150876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853127" y="834390"/>
            <a:ext cx="731520" cy="2680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853127" y="1647546"/>
            <a:ext cx="731519" cy="2710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61195" y="792123"/>
            <a:ext cx="102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Group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61195" y="164754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Dataset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731520" y="3474720"/>
            <a:ext cx="1387826" cy="67056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[Name]</a:t>
            </a: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JiSoo</a:t>
            </a:r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-Kim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1195" y="12412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Meta Data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한쪽 모서리가 잘린 사각형 19"/>
          <p:cNvSpPr/>
          <p:nvPr/>
        </p:nvSpPr>
        <p:spPr>
          <a:xfrm>
            <a:off x="2210738" y="3474720"/>
            <a:ext cx="1402534" cy="67056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[Department]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black pink</a:t>
            </a:r>
          </a:p>
        </p:txBody>
      </p:sp>
      <p:sp>
        <p:nvSpPr>
          <p:cNvPr id="21" name="한쪽 모서리가 잘린 사각형 20"/>
          <p:cNvSpPr/>
          <p:nvPr/>
        </p:nvSpPr>
        <p:spPr>
          <a:xfrm>
            <a:off x="9853127" y="1261110"/>
            <a:ext cx="731519" cy="250217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02846" y="3459480"/>
            <a:ext cx="150876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Map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802424" y="4392749"/>
            <a:ext cx="1508759" cy="425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[0.61 0.29 …]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809903" y="4985860"/>
            <a:ext cx="1508760" cy="425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[0.59 0.87 …]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98614" y="6103261"/>
            <a:ext cx="1508759" cy="425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[0.32 0.49 …]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1" name="직선 연결선 10"/>
          <p:cNvCxnSpPr>
            <a:cxnSpLocks/>
            <a:stCxn id="26" idx="2"/>
            <a:endCxn id="28" idx="0"/>
          </p:cNvCxnSpPr>
          <p:nvPr/>
        </p:nvCxnSpPr>
        <p:spPr>
          <a:xfrm flipH="1">
            <a:off x="4556804" y="4145280"/>
            <a:ext cx="422" cy="247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  <a:stCxn id="28" idx="2"/>
            <a:endCxn id="29" idx="0"/>
          </p:cNvCxnSpPr>
          <p:nvPr/>
        </p:nvCxnSpPr>
        <p:spPr>
          <a:xfrm>
            <a:off x="4556804" y="4817843"/>
            <a:ext cx="7479" cy="1680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013596" y="2371369"/>
            <a:ext cx="150876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</a:p>
        </p:txBody>
      </p:sp>
      <p:sp>
        <p:nvSpPr>
          <p:cNvPr id="36" name="한쪽 모서리가 잘린 사각형 35"/>
          <p:cNvSpPr/>
          <p:nvPr/>
        </p:nvSpPr>
        <p:spPr>
          <a:xfrm>
            <a:off x="6520620" y="3474720"/>
            <a:ext cx="1362969" cy="67056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[Name]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</a:p>
        </p:txBody>
      </p:sp>
      <p:sp>
        <p:nvSpPr>
          <p:cNvPr id="37" name="한쪽 모서리가 잘린 사각형 36"/>
          <p:cNvSpPr/>
          <p:nvPr/>
        </p:nvSpPr>
        <p:spPr>
          <a:xfrm>
            <a:off x="8013596" y="3474720"/>
            <a:ext cx="1508759" cy="67056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[Department]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BTS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652362" y="3459480"/>
            <a:ext cx="150876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Map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601380" y="4392749"/>
            <a:ext cx="1604476" cy="425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[0.27 0.43 …]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597570" y="4985860"/>
            <a:ext cx="1604476" cy="425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[0.63 0.23 …]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586281" y="6103261"/>
            <a:ext cx="1604475" cy="4250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[0.46 0.37 …]</a:t>
            </a:r>
            <a:endParaRPr lang="ko-KR" altLang="en-US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5" name="직선 연결선 44"/>
          <p:cNvCxnSpPr>
            <a:cxnSpLocks/>
            <a:stCxn id="41" idx="2"/>
            <a:endCxn id="42" idx="0"/>
          </p:cNvCxnSpPr>
          <p:nvPr/>
        </p:nvCxnSpPr>
        <p:spPr>
          <a:xfrm flipH="1">
            <a:off x="10403618" y="4145280"/>
            <a:ext cx="3124" cy="247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  <a:stCxn id="42" idx="2"/>
            <a:endCxn id="43" idx="0"/>
          </p:cNvCxnSpPr>
          <p:nvPr/>
        </p:nvCxnSpPr>
        <p:spPr>
          <a:xfrm flipH="1">
            <a:off x="10399808" y="4817843"/>
            <a:ext cx="3810" cy="1680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57665" y="5617130"/>
            <a:ext cx="461665" cy="3023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213805" y="5631681"/>
            <a:ext cx="461665" cy="3023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4" name="꺾인 연결선 33"/>
          <p:cNvCxnSpPr>
            <a:cxnSpLocks/>
            <a:stCxn id="3" idx="2"/>
            <a:endCxn id="8" idx="3"/>
          </p:cNvCxnSpPr>
          <p:nvPr/>
        </p:nvCxnSpPr>
        <p:spPr>
          <a:xfrm rot="5400000">
            <a:off x="1963172" y="2519431"/>
            <a:ext cx="417551" cy="149302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  <a:stCxn id="3" idx="2"/>
            <a:endCxn id="20" idx="3"/>
          </p:cNvCxnSpPr>
          <p:nvPr/>
        </p:nvCxnSpPr>
        <p:spPr>
          <a:xfrm flipH="1">
            <a:off x="2912005" y="3057169"/>
            <a:ext cx="6455" cy="417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cxnSpLocks/>
            <a:stCxn id="3" idx="2"/>
            <a:endCxn id="26" idx="0"/>
          </p:cNvCxnSpPr>
          <p:nvPr/>
        </p:nvCxnSpPr>
        <p:spPr>
          <a:xfrm rot="16200000" flipH="1">
            <a:off x="3536688" y="2438941"/>
            <a:ext cx="402311" cy="1638766"/>
          </a:xfrm>
          <a:prstGeom prst="bentConnector3">
            <a:avLst>
              <a:gd name="adj1" fmla="val 5177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/>
          <p:nvPr/>
        </p:nvCxnSpPr>
        <p:spPr>
          <a:xfrm rot="5400000">
            <a:off x="7834056" y="2498113"/>
            <a:ext cx="417551" cy="153566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810662" y="3057169"/>
            <a:ext cx="0" cy="417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/>
          <p:nvPr/>
        </p:nvCxnSpPr>
        <p:spPr>
          <a:xfrm rot="16200000" flipH="1">
            <a:off x="9428890" y="2438941"/>
            <a:ext cx="402311" cy="1638766"/>
          </a:xfrm>
          <a:prstGeom prst="bentConnector3">
            <a:avLst>
              <a:gd name="adj1" fmla="val 5177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27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694995"/>
              <a:ext cx="7815650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Intro.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CC14575-B782-4892-988E-DEE9A0C329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26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AD3492-2A93-5ED9-3EC1-66A7FB57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34" y="1972855"/>
            <a:ext cx="7614832" cy="13757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Enroll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465068" y="1382407"/>
            <a:ext cx="10779561" cy="307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HDF5 File Create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003862" y="2986698"/>
            <a:ext cx="435428" cy="275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49934" y="1972855"/>
            <a:ext cx="1738444" cy="34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31153" y="2155991"/>
            <a:ext cx="580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682788" y="1280259"/>
            <a:ext cx="3120572" cy="10409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h5py</a:t>
            </a:r>
            <a:r>
              <a:rPr lang="ko-KR" altLang="en-US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설치되어 있어야 함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  <a:p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dirty="0" err="1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conda</a:t>
            </a: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install h5py  </a:t>
            </a:r>
          </a:p>
          <a:p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pip install h5py</a:t>
            </a:r>
            <a:endParaRPr lang="ko-KR" altLang="en-US" dirty="0">
              <a:solidFill>
                <a:sysClr val="windowText" lastClr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234044" y="1221409"/>
            <a:ext cx="4904995" cy="1553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 : Read Only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r+ : read/write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 : create file / truncate if exists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w- or x : create file / fail if exists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ysClr val="windowText" lastClr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 : read/write if exist, create if not exist</a:t>
            </a:r>
          </a:p>
        </p:txBody>
      </p:sp>
      <p:sp>
        <p:nvSpPr>
          <p:cNvPr id="59" name="내용 개체 틀 2"/>
          <p:cNvSpPr txBox="1">
            <a:spLocks/>
          </p:cNvSpPr>
          <p:nvPr/>
        </p:nvSpPr>
        <p:spPr>
          <a:xfrm>
            <a:off x="465068" y="3868328"/>
            <a:ext cx="10779561" cy="3077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HDF5 Create Group / Dataset</a:t>
            </a:r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8200060" y="2803680"/>
            <a:ext cx="0" cy="193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50" y="4322108"/>
            <a:ext cx="9800027" cy="17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9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852593" cy="908815"/>
            <a:chOff x="575803" y="482447"/>
            <a:chExt cx="1241841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241841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</a:t>
              </a: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 </a:t>
              </a: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Identification Image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2F07CD-67D4-4507-B5A8-8294B74B6E66}"/>
              </a:ext>
            </a:extLst>
          </p:cNvPr>
          <p:cNvSpPr/>
          <p:nvPr/>
        </p:nvSpPr>
        <p:spPr>
          <a:xfrm>
            <a:off x="3750103" y="2967335"/>
            <a:ext cx="4691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-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5400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5400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Running</a:t>
            </a:r>
            <a:endParaRPr lang="en-US" altLang="ko-KR" sz="5400" b="0" cap="none" spc="-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09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4635512"/>
              <a:ext cx="7815650" cy="3374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Metrics for</a:t>
              </a: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Facial</a:t>
              </a: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Verification</a:t>
              </a: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</a:t>
              </a: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Identification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CC14575-B782-4892-988E-DEE9A0C329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038791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Result Analysis - Verification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DBD091-152B-4C64-BA5E-F80E827B6B6A}"/>
              </a:ext>
            </a:extLst>
          </p:cNvPr>
          <p:cNvSpPr txBox="1"/>
          <p:nvPr/>
        </p:nvSpPr>
        <p:spPr>
          <a:xfrm>
            <a:off x="1253110" y="988498"/>
            <a:ext cx="10225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Accuracy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AUC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토대로 보통 정량적인 성과 체크 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TAR(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True Acceptance Rate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 :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같은 사람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예측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같은 사람 비율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TRR(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True Rejection Rate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 :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실제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다른 사람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예측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다른 사람 비율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ROC(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Receiver Operating Characteristic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 : distance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결과에서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threshold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값에 따른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(TAR ,TRR)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그래프 곡선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AUC(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Area Under Curve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 : ROC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아래쪽 면적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(AUC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가 높을수록 우수한 인식률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5C8CC71-76DB-4F64-A90F-C3B3AEA62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941282"/>
              </p:ext>
            </p:extLst>
          </p:nvPr>
        </p:nvGraphicFramePr>
        <p:xfrm>
          <a:off x="713754" y="3153470"/>
          <a:ext cx="3563887" cy="3369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475">
                  <a:extLst>
                    <a:ext uri="{9D8B030D-6E8A-4147-A177-3AD203B41FA5}">
                      <a16:colId xmlns:a16="http://schemas.microsoft.com/office/drawing/2014/main" val="550184972"/>
                    </a:ext>
                  </a:extLst>
                </a:gridCol>
                <a:gridCol w="1173475">
                  <a:extLst>
                    <a:ext uri="{9D8B030D-6E8A-4147-A177-3AD203B41FA5}">
                      <a16:colId xmlns:a16="http://schemas.microsoft.com/office/drawing/2014/main" val="1492150988"/>
                    </a:ext>
                  </a:extLst>
                </a:gridCol>
                <a:gridCol w="1216937">
                  <a:extLst>
                    <a:ext uri="{9D8B030D-6E8A-4147-A177-3AD203B41FA5}">
                      <a16:colId xmlns:a16="http://schemas.microsoft.com/office/drawing/2014/main" val="1484430922"/>
                    </a:ext>
                  </a:extLst>
                </a:gridCol>
              </a:tblGrid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샘플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GT </a:t>
                      </a:r>
                      <a:r>
                        <a:rPr lang="ko-KR" altLang="en-US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distance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799969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0.99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889486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0.79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1958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505647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0.11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940831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0.92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114752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Different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0.02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961888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Different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0.11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673793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Different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0.39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323075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Different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0.21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780942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Different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0.01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39179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7E3A57A-2D6D-4A0D-8511-44D062C25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131547"/>
              </p:ext>
            </p:extLst>
          </p:nvPr>
        </p:nvGraphicFramePr>
        <p:xfrm>
          <a:off x="4565999" y="2875379"/>
          <a:ext cx="3563886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9770">
                  <a:extLst>
                    <a:ext uri="{9D8B030D-6E8A-4147-A177-3AD203B41FA5}">
                      <a16:colId xmlns:a16="http://schemas.microsoft.com/office/drawing/2014/main" val="1991258226"/>
                    </a:ext>
                  </a:extLst>
                </a:gridCol>
                <a:gridCol w="1132058">
                  <a:extLst>
                    <a:ext uri="{9D8B030D-6E8A-4147-A177-3AD203B41FA5}">
                      <a16:colId xmlns:a16="http://schemas.microsoft.com/office/drawing/2014/main" val="1904150172"/>
                    </a:ext>
                  </a:extLst>
                </a:gridCol>
                <a:gridCol w="1132058">
                  <a:extLst>
                    <a:ext uri="{9D8B030D-6E8A-4147-A177-3AD203B41FA5}">
                      <a16:colId xmlns:a16="http://schemas.microsoft.com/office/drawing/2014/main" val="579139330"/>
                    </a:ext>
                  </a:extLst>
                </a:gridCol>
              </a:tblGrid>
              <a:tr h="379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distance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Threshold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TAR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TRR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493303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1.0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275643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22335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306049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0.7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653922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59221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0.5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830136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110610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0.3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920133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82996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146734"/>
                  </a:ext>
                </a:extLst>
              </a:tr>
              <a:tr h="19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154997"/>
                  </a:ext>
                </a:extLst>
              </a:tr>
            </a:tbl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B1C7F728-F373-40A4-8D43-3897765C43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049339"/>
              </p:ext>
            </p:extLst>
          </p:nvPr>
        </p:nvGraphicFramePr>
        <p:xfrm>
          <a:off x="8237886" y="3198850"/>
          <a:ext cx="32403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A59203-D199-49F0-9738-F1B5B31C58B9}"/>
              </a:ext>
            </a:extLst>
          </p:cNvPr>
          <p:cNvSpPr/>
          <p:nvPr/>
        </p:nvSpPr>
        <p:spPr>
          <a:xfrm>
            <a:off x="9165620" y="5791138"/>
            <a:ext cx="1908217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AUC = 0.9 </a:t>
            </a:r>
          </a:p>
        </p:txBody>
      </p:sp>
    </p:spTree>
    <p:extLst>
      <p:ext uri="{BB962C8B-B14F-4D97-AF65-F5344CB8AC3E}">
        <p14:creationId xmlns:p14="http://schemas.microsoft.com/office/powerpoint/2010/main" val="4095579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268401" cy="908815"/>
            <a:chOff x="575803" y="482447"/>
            <a:chExt cx="11494549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494549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Identification - Analysis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CFFC900-0E30-4993-8710-A860E25FA53F}"/>
              </a:ext>
            </a:extLst>
          </p:cNvPr>
          <p:cNvSpPr txBox="1"/>
          <p:nvPr/>
        </p:nvSpPr>
        <p:spPr>
          <a:xfrm>
            <a:off x="516307" y="1077992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TPIR(</a:t>
            </a:r>
            <a:r>
              <a:rPr lang="en-US" altLang="ko-KR" sz="12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True Positive Identification Rate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실제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등록 사람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예측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동일 등록 사람 비율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TNIR(</a:t>
            </a:r>
            <a:r>
              <a:rPr lang="en-US" altLang="ko-KR" sz="12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True Negative Identification Rate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실제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미등록 사람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예측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미등록 사람 비율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ROC : distance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결과에서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threshold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값에 따른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(TPIR ,TNIR)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그래프 곡선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AUC : ROC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아래쪽 면적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(AUC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가 높을수록 우수한 인식률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C8E5FBB-4E53-4A1E-8A2B-2EB1CA745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1619"/>
              </p:ext>
            </p:extLst>
          </p:nvPr>
        </p:nvGraphicFramePr>
        <p:xfrm>
          <a:off x="554213" y="2758226"/>
          <a:ext cx="2952000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50184972"/>
                    </a:ext>
                  </a:extLst>
                </a:gridCol>
                <a:gridCol w="972216">
                  <a:extLst>
                    <a:ext uri="{9D8B030D-6E8A-4147-A177-3AD203B41FA5}">
                      <a16:colId xmlns:a16="http://schemas.microsoft.com/office/drawing/2014/main" val="1492150988"/>
                    </a:ext>
                  </a:extLst>
                </a:gridCol>
                <a:gridCol w="1007784">
                  <a:extLst>
                    <a:ext uri="{9D8B030D-6E8A-4147-A177-3AD203B41FA5}">
                      <a16:colId xmlns:a16="http://schemas.microsoft.com/office/drawing/2014/main" val="1484430922"/>
                    </a:ext>
                  </a:extLst>
                </a:gridCol>
              </a:tblGrid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샘플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GT </a:t>
                      </a:r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799969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A,</a:t>
                      </a:r>
                      <a:r>
                        <a:rPr lang="en-US" altLang="ko-KR" sz="1600" baseline="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 0.99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89486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B, 0.61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1958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D,</a:t>
                      </a:r>
                      <a:r>
                        <a:rPr lang="en-US" altLang="ko-KR" sz="1600" baseline="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 0.71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505647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D, 0.39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40831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E, 0.98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114752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미등록</a:t>
                      </a: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A,</a:t>
                      </a:r>
                      <a:r>
                        <a:rPr lang="en-US" altLang="ko-KR" sz="1600" baseline="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 0.22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1888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미등록</a:t>
                      </a: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B, 0.31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673793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미등록</a:t>
                      </a: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C, 0.99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323075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미등록</a:t>
                      </a: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D,</a:t>
                      </a:r>
                      <a:r>
                        <a:rPr lang="en-US" altLang="ko-KR" sz="1600" baseline="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 0.71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780942"/>
                  </a:ext>
                </a:extLst>
              </a:tr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10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미등록</a:t>
                      </a:r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E, 0.01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391793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B4A3AA16-1B71-4D26-AB62-886EE9890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48556"/>
              </p:ext>
            </p:extLst>
          </p:nvPr>
        </p:nvGraphicFramePr>
        <p:xfrm>
          <a:off x="3794573" y="2762696"/>
          <a:ext cx="3227116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6948">
                  <a:extLst>
                    <a:ext uri="{9D8B030D-6E8A-4147-A177-3AD203B41FA5}">
                      <a16:colId xmlns:a16="http://schemas.microsoft.com/office/drawing/2014/main" val="1991258226"/>
                    </a:ext>
                  </a:extLst>
                </a:gridCol>
                <a:gridCol w="1025084">
                  <a:extLst>
                    <a:ext uri="{9D8B030D-6E8A-4147-A177-3AD203B41FA5}">
                      <a16:colId xmlns:a16="http://schemas.microsoft.com/office/drawing/2014/main" val="1904150172"/>
                    </a:ext>
                  </a:extLst>
                </a:gridCol>
                <a:gridCol w="1025084">
                  <a:extLst>
                    <a:ext uri="{9D8B030D-6E8A-4147-A177-3AD203B41FA5}">
                      <a16:colId xmlns:a16="http://schemas.microsoft.com/office/drawing/2014/main" val="579139330"/>
                    </a:ext>
                  </a:extLst>
                </a:gridCol>
              </a:tblGrid>
              <a:tr h="30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distance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Threshold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TPIR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TNIR</a:t>
                      </a:r>
                      <a:endParaRPr lang="ko-KR" altLang="en-US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4933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1.0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2756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0.9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223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3060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0.7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6539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592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0.5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8301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0.6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1106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0.3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0.4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9201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829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0.1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0.2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1467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0.8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4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154997"/>
                  </a:ext>
                </a:extLst>
              </a:tr>
            </a:tbl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B2F50D0F-60F3-4996-B8B9-E54C6F67A9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3151177"/>
              </p:ext>
            </p:extLst>
          </p:nvPr>
        </p:nvGraphicFramePr>
        <p:xfrm>
          <a:off x="7414592" y="3118266"/>
          <a:ext cx="3352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DA2408-EE10-4E0F-A770-989935EAE1E3}"/>
              </a:ext>
            </a:extLst>
          </p:cNvPr>
          <p:cNvSpPr/>
          <p:nvPr/>
        </p:nvSpPr>
        <p:spPr>
          <a:xfrm>
            <a:off x="8467476" y="5852526"/>
            <a:ext cx="1908217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AUC = 0.58 </a:t>
            </a:r>
          </a:p>
        </p:txBody>
      </p:sp>
    </p:spTree>
    <p:extLst>
      <p:ext uri="{BB962C8B-B14F-4D97-AF65-F5344CB8AC3E}">
        <p14:creationId xmlns:p14="http://schemas.microsoft.com/office/powerpoint/2010/main" val="361864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안면인식 기술 정의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F2EC30-F4DA-4A77-AA3A-5B6A169B7662}"/>
              </a:ext>
            </a:extLst>
          </p:cNvPr>
          <p:cNvSpPr txBox="1"/>
          <p:nvPr/>
        </p:nvSpPr>
        <p:spPr>
          <a:xfrm>
            <a:off x="718499" y="1332471"/>
            <a:ext cx="11009310" cy="161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안면인식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(Facial Recognition, FR)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얼굴 이미지를 통해 그 사람이 누구인지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(or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비교군의 동일인물인지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판별하는 기술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안면인식의 경우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intra-class variation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과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inter-class similarity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특징이 있음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Intra-class variation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같은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class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이지만 전혀 달라 보일 수 있음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(variation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 취약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Inter-class similarity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다른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class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이지만 매우 비슷해 보일 수 있음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(similarity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 취약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2" descr="Illustrating the effect of disguise accessories on inter-class and ...">
            <a:extLst>
              <a:ext uri="{FF2B5EF4-FFF2-40B4-BE49-F238E27FC236}">
                <a16:creationId xmlns:a16="http://schemas.microsoft.com/office/drawing/2014/main" id="{D51C37A3-CCA5-4CFA-9097-B4B82F52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256879"/>
            <a:ext cx="7920880" cy="33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6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안면인식 분류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2A8336-2815-43FB-87C3-8999FA2D8F46}"/>
              </a:ext>
            </a:extLst>
          </p:cNvPr>
          <p:cNvSpPr txBox="1"/>
          <p:nvPr/>
        </p:nvSpPr>
        <p:spPr>
          <a:xfrm>
            <a:off x="1077070" y="1231833"/>
            <a:ext cx="10037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verification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기준 이미지와 비교 이미지의 사람이 동일 인물인가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identification(=Recognition) 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기준 이미지는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누구인가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? (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갤러리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인식할 사람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-ID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집합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Subject-dependent/independent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평가 이미지가 학습에 쓰였는가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?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Close-set/Open-set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기준 이미지의 사람이 갤러리에 포함되는가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9D254D-0C6E-40D3-B0E8-2389549B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81" y="2802648"/>
            <a:ext cx="10927426" cy="39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안면인식 개발의 주요 흐름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D17E6F5-7DC8-4995-8EEF-82CBFC2B1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9" y="2928908"/>
            <a:ext cx="10755290" cy="3922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7B4B6-CB96-42B5-BA4D-9E825DFD3334}"/>
              </a:ext>
            </a:extLst>
          </p:cNvPr>
          <p:cNvSpPr txBox="1"/>
          <p:nvPr/>
        </p:nvSpPr>
        <p:spPr>
          <a:xfrm>
            <a:off x="802390" y="1076274"/>
            <a:ext cx="8882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Localization (</a:t>
            </a:r>
            <a:r>
              <a:rPr lang="en-US" altLang="ko-KR" sz="1600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Detection+Cropping</a:t>
            </a: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+ Alignment):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이미지 내 얼굴 부분 감지 및 조정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Anti-spoofing: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실제 얼굴과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모조된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얼굴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옷에 그려진 얼굴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얼굴 그림 등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구별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processing: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안면에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다양한 각도에 대한 정면화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or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다양한 각도에 강인한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추출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extraction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안면에서 중요한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을 추출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필요시 학습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matching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추출된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을 토대로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5824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안면인식 용어 정리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917B4B6-CB96-42B5-BA4D-9E825DFD3334}"/>
              </a:ext>
            </a:extLst>
          </p:cNvPr>
          <p:cNvSpPr txBox="1"/>
          <p:nvPr/>
        </p:nvSpPr>
        <p:spPr>
          <a:xfrm>
            <a:off x="642999" y="1643409"/>
            <a:ext cx="11079278" cy="447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Verification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두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얼굴이미지가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있을때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같은 사람인지 다른 사람인지 판단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결과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Same / Different)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Identification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지정된 얼굴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ID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내에서 누구인지 판단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결과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 ID / nobody)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Gallery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인식하고자 하는 사람의 집합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ID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와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사진으로 보통 구성됨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Enroll : Gallery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 인식할 사람들을 등록하는 과정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ID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와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을 매칭하여 </a:t>
            </a:r>
            <a:r>
              <a:rPr lang="en-US" altLang="ko-KR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gallary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를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저장해놓음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Bounding Box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얼굴 검출 시에 얼굴위치를 알려주는 좌표 박스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(or </a:t>
            </a:r>
            <a:r>
              <a:rPr lang="en-US" altLang="ko-KR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bbox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Facial Landmark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얼굴 내 눈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코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입 끝의 점의 위치를 알려주는 좌표 값들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 map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학습된 네트워크로 나온 결과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벡터값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보통 주요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feature(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우리는 알 수 없는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딥러닝이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학습한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의 값들의 모임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(embedding layer, feature vector)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Distance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: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얼굴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Pair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에서의 거리를 알려줄 수 있는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수치값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이를 토대로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verification, identification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을 설정함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Threshold : 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검출이나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인식할때의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기준값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threshold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보다 높을 시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positive, </a:t>
            </a:r>
            <a:r>
              <a:rPr lang="ko-KR" altLang="en-US" sz="1600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낮을시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negative</a:t>
            </a:r>
            <a:r>
              <a:rPr lang="ko-KR" altLang="en-US" sz="1600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로 인지</a:t>
            </a:r>
            <a:endParaRPr lang="en-US" altLang="ko-KR" sz="1600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36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나눔스퀘어_ac ExtraBold"/>
                      <a:ea typeface="나눔스퀘어_ac ExtraBold"/>
                      <a:cs typeface="나눔스퀘어_ac ExtraBold"/>
                      <a:sym typeface="나눔스퀘어_ac ExtraBold"/>
                    </a:defRPr>
                  </a:pPr>
                  <a:endParaRPr dirty="0">
                    <a:latin typeface="나눔스퀘어_ac ExtraBold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 dirty="0">
                  <a:latin typeface="나눔스퀘어_ac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 dirty="0">
                <a:latin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227125" y="5165253"/>
              <a:ext cx="8518823" cy="2315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Facial</a:t>
              </a:r>
              <a:r>
                <a:rPr lang="ko-KR" altLang="en-US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Veri</a:t>
              </a: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fication</a:t>
              </a: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On Image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210E5B8-E5DB-4909-BBE9-CDD1B86C41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Facial Verification - Intro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512020" y="1155470"/>
            <a:ext cx="10779561" cy="1169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Facial Verification :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 쌍의 얼굴 이미지가 같은 사람인지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사람인지 판별하는 기술</a:t>
            </a:r>
            <a:endParaRPr lang="en-US" altLang="ko-KR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같은 사람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Positive Pair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사람 </a:t>
            </a:r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Negative Pair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44913A0-A146-416D-8314-F50957855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970" y="2917373"/>
            <a:ext cx="6360060" cy="35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4213A6244BDB409506FB0B118DDC41" ma:contentTypeVersion="8" ma:contentTypeDescription="새 문서를 만듭니다." ma:contentTypeScope="" ma:versionID="5ef4489053ccf2152f63a72607474e1b">
  <xsd:schema xmlns:xsd="http://www.w3.org/2001/XMLSchema" xmlns:xs="http://www.w3.org/2001/XMLSchema" xmlns:p="http://schemas.microsoft.com/office/2006/metadata/properties" xmlns:ns3="2d605ea7-9acd-453f-9e6c-ba78d16e6ca2" targetNamespace="http://schemas.microsoft.com/office/2006/metadata/properties" ma:root="true" ma:fieldsID="a1fa15c2360d3d182143c7c056860597" ns3:_="">
    <xsd:import namespace="2d605ea7-9acd-453f-9e6c-ba78d16e6c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05ea7-9acd-453f-9e6c-ba78d16e6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03D1F-F92F-4723-BCDA-8929E88F46EA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2d605ea7-9acd-453f-9e6c-ba78d16e6ca2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BB96D99-D3ED-4D1A-897E-7A98222C5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605ea7-9acd-453f-9e6c-ba78d16e6c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78C7F-C24C-4EBF-9E45-913FB7D92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31347</TotalTime>
  <Words>2018</Words>
  <Application>Microsoft Office PowerPoint</Application>
  <PresentationFormat>와이드스크린</PresentationFormat>
  <Paragraphs>456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Cambria Math</vt:lpstr>
      <vt:lpstr>나눔고딕</vt:lpstr>
      <vt:lpstr>Arial</vt:lpstr>
      <vt:lpstr>나눔스퀘어_ac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Computer Vision</dc:title>
  <dc:creator>이영현</dc:creator>
  <cp:lastModifiedBy>김다현(포항공과대학교 인공지능연구원 연구부)</cp:lastModifiedBy>
  <cp:revision>185</cp:revision>
  <dcterms:created xsi:type="dcterms:W3CDTF">2019-09-01T08:44:59Z</dcterms:created>
  <dcterms:modified xsi:type="dcterms:W3CDTF">2022-09-07T00:26:55Z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0x0101008A4213A6244BDB409506FB0B118DDC41</vt:lpwstr>
  </property>
</Properties>
</file>